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notesSlides/notesSlide12.xml" ContentType="application/vnd.openxmlformats-officedocument.presentationml.notesSlide+xml"/>
  <Override PartName="/ppt/slideMasters/slideMaster2.xml" ContentType="application/vnd.openxmlformats-officedocument.presentationml.slideMaster+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Override PartName="/ppt/notesSlides/notesSlide24.xml" ContentType="application/vnd.openxmlformats-officedocument.presentationml.notes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s/slide6.xml" ContentType="application/vnd.openxmlformats-officedocument.presentationml.slide+xml"/>
  <Override PartName="/ppt/notesSlides/notesSlide17.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Override PartName="/ppt/slideMasters/slideMaster3.xml" ContentType="application/vnd.openxmlformats-officedocument.presentationml.slideMaster+xml"/>
  <Override PartName="/ppt/theme/theme3.xml" ContentType="application/vnd.openxmlformats-officedocument.theme+xml"/>
  <Override PartName="/ppt/slideLayouts/slideLayout2.xml" ContentType="application/vnd.openxmlformats-officedocument.presentationml.slideLayout+xml"/>
  <Default Extension="png" ContentType="image/png"/>
  <Override PartName="/ppt/slides/slide23.xml" ContentType="application/vnd.openxmlformats-officedocument.presentationml.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slides/slide7.xml" ContentType="application/vnd.openxmlformats-officedocument.presentationml.slide+xml"/>
  <Override PartName="/ppt/notesSlides/notesSlide18.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Masters/slideMaster4.xml" ContentType="application/vnd.openxmlformats-officedocument.presentationml.slideMaster+xml"/>
  <Override PartName="/ppt/theme/theme4.xml" ContentType="application/vnd.openxmlformats-officedocument.them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theme/theme5.xml" ContentType="application/vnd.openxmlformats-officedocument.theme+xml"/>
  <Override PartName="/ppt/slideLayouts/slideLayout4.xml" ContentType="application/vnd.openxmlformats-officedocument.presentationml.slideLayout+xml"/>
  <Override PartName="/ppt/notesSlides/notesSlide11.xml" ContentType="application/vnd.openxmlformats-officedocument.presentationml.notesSlide+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7" r:id="rId3"/>
    <p:sldMasterId id="2147483669" r:id="rId4"/>
  </p:sldMasterIdLst>
  <p:notesMasterIdLst>
    <p:notesMasterId r:id="rId30"/>
  </p:notesMasterIdLst>
  <p:sldIdLst>
    <p:sldId id="481" r:id="rId5"/>
    <p:sldId id="514" r:id="rId6"/>
    <p:sldId id="515" r:id="rId7"/>
    <p:sldId id="516" r:id="rId8"/>
    <p:sldId id="517" r:id="rId9"/>
    <p:sldId id="518" r:id="rId10"/>
    <p:sldId id="519" r:id="rId11"/>
    <p:sldId id="520" r:id="rId12"/>
    <p:sldId id="521" r:id="rId13"/>
    <p:sldId id="522" r:id="rId14"/>
    <p:sldId id="523" r:id="rId15"/>
    <p:sldId id="524" r:id="rId16"/>
    <p:sldId id="526" r:id="rId17"/>
    <p:sldId id="527" r:id="rId18"/>
    <p:sldId id="528" r:id="rId19"/>
    <p:sldId id="529" r:id="rId20"/>
    <p:sldId id="530" r:id="rId21"/>
    <p:sldId id="531" r:id="rId22"/>
    <p:sldId id="532" r:id="rId23"/>
    <p:sldId id="533" r:id="rId24"/>
    <p:sldId id="534" r:id="rId25"/>
    <p:sldId id="535" r:id="rId26"/>
    <p:sldId id="537" r:id="rId27"/>
    <p:sldId id="538" r:id="rId28"/>
    <p:sldId id="369" r:id="rId29"/>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FBC97D-E312-B54D-8A76-A90D1C472EB7}" type="slidenum">
              <a:rPr lang="en-US">
                <a:solidFill>
                  <a:prstClr val="black"/>
                </a:solidFill>
              </a:rPr>
              <a:pPr/>
              <a:t>10</a:t>
            </a:fld>
            <a:endParaRPr lang="en-US">
              <a:solidFill>
                <a:prstClr val="black"/>
              </a:solidFill>
            </a:endParaRPr>
          </a:p>
        </p:txBody>
      </p:sp>
      <p:sp>
        <p:nvSpPr>
          <p:cNvPr id="5969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69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B6297-3218-394A-96EC-B97D5760B6BD}" type="slidenum">
              <a:rPr lang="en-US">
                <a:solidFill>
                  <a:prstClr val="black"/>
                </a:solidFill>
              </a:rPr>
              <a:pPr/>
              <a:t>11</a:t>
            </a:fld>
            <a:endParaRPr lang="en-US">
              <a:solidFill>
                <a:prstClr val="black"/>
              </a:solidFill>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16B70-954D-6344-82EE-7DEB7B822FB1}" type="slidenum">
              <a:rPr lang="en-US">
                <a:solidFill>
                  <a:prstClr val="black"/>
                </a:solidFill>
              </a:rPr>
              <a:pPr/>
              <a:t>12</a:t>
            </a:fld>
            <a:endParaRPr lang="en-US">
              <a:solidFill>
                <a:prstClr val="black"/>
              </a:solidFill>
            </a:endParaRPr>
          </a:p>
        </p:txBody>
      </p:sp>
      <p:sp>
        <p:nvSpPr>
          <p:cNvPr id="5908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08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ABAFB0-F546-D842-9ACA-727FFD6685A6}" type="slidenum">
              <a:rPr lang="en-US">
                <a:solidFill>
                  <a:prstClr val="black"/>
                </a:solidFill>
              </a:rPr>
              <a:pPr/>
              <a:t>13</a:t>
            </a:fld>
            <a:endParaRPr lang="en-US">
              <a:solidFill>
                <a:prstClr val="black"/>
              </a:solidFill>
            </a:endParaRPr>
          </a:p>
        </p:txBody>
      </p:sp>
      <p:sp>
        <p:nvSpPr>
          <p:cNvPr id="621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1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AC057D-E11E-BB42-860D-6CA0ADB84AB0}" type="slidenum">
              <a:rPr lang="en-US">
                <a:solidFill>
                  <a:prstClr val="black"/>
                </a:solidFill>
              </a:rPr>
              <a:pPr/>
              <a:t>14</a:t>
            </a:fld>
            <a:endParaRPr lang="en-US">
              <a:solidFill>
                <a:prstClr val="black"/>
              </a:solidFill>
            </a:endParaRPr>
          </a:p>
        </p:txBody>
      </p:sp>
      <p:sp>
        <p:nvSpPr>
          <p:cNvPr id="6277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77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76761E-281D-804B-80C9-DACADB011A9C}" type="slidenum">
              <a:rPr lang="en-US">
                <a:solidFill>
                  <a:prstClr val="black"/>
                </a:solidFill>
              </a:rPr>
              <a:pPr/>
              <a:t>15</a:t>
            </a:fld>
            <a:endParaRPr lang="en-US">
              <a:solidFill>
                <a:prstClr val="black"/>
              </a:solidFill>
            </a:endParaRPr>
          </a:p>
        </p:txBody>
      </p:sp>
      <p:sp>
        <p:nvSpPr>
          <p:cNvPr id="631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1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862903-7060-0648-8CFE-7221FF3806EF}" type="slidenum">
              <a:rPr lang="en-US">
                <a:solidFill>
                  <a:prstClr val="black"/>
                </a:solidFill>
              </a:rPr>
              <a:pPr/>
              <a:t>16</a:t>
            </a:fld>
            <a:endParaRPr lang="en-US">
              <a:solidFill>
                <a:prstClr val="black"/>
              </a:solidFill>
            </a:endParaRPr>
          </a:p>
        </p:txBody>
      </p:sp>
      <p:sp>
        <p:nvSpPr>
          <p:cNvPr id="615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5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3EB26E-5176-2C4B-9B04-B99F7A2E25D3}" type="slidenum">
              <a:rPr lang="en-US">
                <a:solidFill>
                  <a:prstClr val="black"/>
                </a:solidFill>
              </a:rPr>
              <a:pPr/>
              <a:t>17</a:t>
            </a:fld>
            <a:endParaRPr lang="en-US">
              <a:solidFill>
                <a:prstClr val="black"/>
              </a:solidFill>
            </a:endParaRPr>
          </a:p>
        </p:txBody>
      </p:sp>
      <p:sp>
        <p:nvSpPr>
          <p:cNvPr id="6256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56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C01BF5-FBB5-6F42-B9E2-15CBD2672AD5}" type="slidenum">
              <a:rPr lang="en-US">
                <a:solidFill>
                  <a:prstClr val="black"/>
                </a:solidFill>
              </a:rPr>
              <a:pPr/>
              <a:t>18</a:t>
            </a:fld>
            <a:endParaRPr lang="en-US">
              <a:solidFill>
                <a:prstClr val="black"/>
              </a:solidFill>
            </a:endParaRPr>
          </a:p>
        </p:txBody>
      </p:sp>
      <p:sp>
        <p:nvSpPr>
          <p:cNvPr id="6379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7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76326C-017C-3943-AA9E-3269F59CC147}" type="slidenum">
              <a:rPr lang="en-US">
                <a:solidFill>
                  <a:prstClr val="black"/>
                </a:solidFill>
              </a:rPr>
              <a:pPr/>
              <a:t>19</a:t>
            </a:fld>
            <a:endParaRPr lang="en-US">
              <a:solidFill>
                <a:prstClr val="black"/>
              </a:solidFill>
            </a:endParaRPr>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C3D16C-AB51-BE4C-B173-49F434EED203}" type="slidenum">
              <a:rPr lang="en-US">
                <a:solidFill>
                  <a:prstClr val="black"/>
                </a:solidFill>
              </a:rPr>
              <a:pPr/>
              <a:t>2</a:t>
            </a:fld>
            <a:endParaRPr lang="en-US">
              <a:solidFill>
                <a:prstClr val="black"/>
              </a:solidFill>
            </a:endParaRPr>
          </a:p>
        </p:txBody>
      </p:sp>
      <p:sp>
        <p:nvSpPr>
          <p:cNvPr id="6072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72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76326C-017C-3943-AA9E-3269F59CC147}" type="slidenum">
              <a:rPr lang="en-US">
                <a:solidFill>
                  <a:prstClr val="black"/>
                </a:solidFill>
              </a:rPr>
              <a:pPr/>
              <a:t>20</a:t>
            </a:fld>
            <a:endParaRPr lang="en-US">
              <a:solidFill>
                <a:prstClr val="black"/>
              </a:solidFill>
            </a:endParaRPr>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F079CA-CC93-7347-97B6-550388DD4CD7}" type="slidenum">
              <a:rPr lang="en-US">
                <a:solidFill>
                  <a:prstClr val="black"/>
                </a:solidFill>
              </a:rPr>
              <a:pPr/>
              <a:t>21</a:t>
            </a:fld>
            <a:endParaRPr lang="en-US">
              <a:solidFill>
                <a:prstClr val="black"/>
              </a:solidFill>
            </a:endParaRPr>
          </a:p>
        </p:txBody>
      </p:sp>
      <p:sp>
        <p:nvSpPr>
          <p:cNvPr id="5990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90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BA9280-39EA-1A44-8B9B-A10939C333F2}" type="slidenum">
              <a:rPr lang="en-US">
                <a:solidFill>
                  <a:prstClr val="black"/>
                </a:solidFill>
              </a:rPr>
              <a:pPr/>
              <a:t>22</a:t>
            </a:fld>
            <a:endParaRPr lang="en-US">
              <a:solidFill>
                <a:prstClr val="black"/>
              </a:solidFill>
            </a:endParaRPr>
          </a:p>
        </p:txBody>
      </p:sp>
      <p:sp>
        <p:nvSpPr>
          <p:cNvPr id="640002" name="Rectangle 2"/>
          <p:cNvSpPr>
            <a:spLocks noGrp="1" noRot="1" noChangeAspect="1" noChangeArrowheads="1"/>
          </p:cNvSpPr>
          <p:nvPr>
            <p:ph type="sldImg"/>
          </p:nvPr>
        </p:nvSpPr>
        <p:spPr bwMode="auto">
          <a:xfrm>
            <a:off x="1502834" y="533400"/>
            <a:ext cx="6138333" cy="2590800"/>
          </a:xfrm>
          <a:prstGeom prst="rect">
            <a:avLst/>
          </a:prstGeom>
          <a:solidFill>
            <a:srgbClr val="FFFFFF"/>
          </a:solidFill>
          <a:ln>
            <a:solidFill>
              <a:srgbClr val="000000"/>
            </a:solidFill>
            <a:miter lim="800000"/>
            <a:headEnd/>
            <a:tailEnd/>
          </a:ln>
        </p:spPr>
      </p:sp>
      <p:sp>
        <p:nvSpPr>
          <p:cNvPr id="6400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008542-D5E1-314C-A590-66115DA55946}" type="slidenum">
              <a:rPr lang="en-US">
                <a:solidFill>
                  <a:prstClr val="black"/>
                </a:solidFill>
              </a:rPr>
              <a:pPr/>
              <a:t>23</a:t>
            </a:fld>
            <a:endParaRPr lang="en-US">
              <a:solidFill>
                <a:prstClr val="black"/>
              </a:solidFill>
            </a:endParaRPr>
          </a:p>
        </p:txBody>
      </p:sp>
      <p:sp>
        <p:nvSpPr>
          <p:cNvPr id="642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2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458362-79B6-FC43-9132-7E1BF9F53DAF}" type="slidenum">
              <a:rPr lang="en-US">
                <a:solidFill>
                  <a:prstClr val="black"/>
                </a:solidFill>
              </a:rPr>
              <a:pPr/>
              <a:t>24</a:t>
            </a:fld>
            <a:endParaRPr lang="en-US">
              <a:solidFill>
                <a:prstClr val="black"/>
              </a:solidFill>
            </a:endParaRPr>
          </a:p>
        </p:txBody>
      </p:sp>
      <p:sp>
        <p:nvSpPr>
          <p:cNvPr id="635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5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25</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BBB6D4-6074-8143-878E-902ADA295969}" type="slidenum">
              <a:rPr lang="en-US">
                <a:solidFill>
                  <a:prstClr val="black"/>
                </a:solidFill>
              </a:rPr>
              <a:pPr/>
              <a:t>3</a:t>
            </a:fld>
            <a:endParaRPr lang="en-US">
              <a:solidFill>
                <a:prstClr val="black"/>
              </a:solidFill>
            </a:endParaRPr>
          </a:p>
        </p:txBody>
      </p:sp>
      <p:sp>
        <p:nvSpPr>
          <p:cNvPr id="5990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90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483C36-3C64-6444-B5DC-063F5093C81E}" type="slidenum">
              <a:rPr lang="en-US">
                <a:solidFill>
                  <a:prstClr val="black"/>
                </a:solidFill>
              </a:rPr>
              <a:pPr/>
              <a:t>4</a:t>
            </a:fld>
            <a:endParaRPr lang="en-US">
              <a:solidFill>
                <a:prstClr val="black"/>
              </a:solidFill>
            </a:endParaRPr>
          </a:p>
        </p:txBody>
      </p:sp>
      <p:sp>
        <p:nvSpPr>
          <p:cNvPr id="580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0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35C56-A81C-0848-81B6-61E19ADE46A8}" type="slidenum">
              <a:rPr lang="en-US">
                <a:solidFill>
                  <a:prstClr val="black"/>
                </a:solidFill>
              </a:rPr>
              <a:pPr/>
              <a:t>5</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35C56-A81C-0848-81B6-61E19ADE46A8}" type="slidenum">
              <a:rPr lang="en-US">
                <a:solidFill>
                  <a:prstClr val="black"/>
                </a:solidFill>
              </a:rPr>
              <a:pPr/>
              <a:t>6</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B2400B-1D72-C349-A67F-D96B927FB540}" type="slidenum">
              <a:rPr lang="en-US">
                <a:solidFill>
                  <a:prstClr val="black"/>
                </a:solidFill>
              </a:rPr>
              <a:pPr/>
              <a:t>7</a:t>
            </a:fld>
            <a:endParaRPr lang="en-US">
              <a:solidFill>
                <a:prstClr val="black"/>
              </a:solidFill>
            </a:endParaRPr>
          </a:p>
        </p:txBody>
      </p:sp>
      <p:sp>
        <p:nvSpPr>
          <p:cNvPr id="5826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26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35C56-A81C-0848-81B6-61E19ADE46A8}" type="slidenum">
              <a:rPr lang="en-US">
                <a:solidFill>
                  <a:prstClr val="black"/>
                </a:solidFill>
              </a:rPr>
              <a:pPr/>
              <a:t>8</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1ED4C2-B461-B147-AF77-FEF4CFE59A06}" type="slidenum">
              <a:rPr lang="en-US">
                <a:solidFill>
                  <a:prstClr val="black"/>
                </a:solidFill>
              </a:rPr>
              <a:pPr/>
              <a:t>9</a:t>
            </a:fld>
            <a:endParaRPr lang="en-US">
              <a:solidFill>
                <a:prstClr val="black"/>
              </a:solidFill>
            </a:endParaRPr>
          </a:p>
        </p:txBody>
      </p:sp>
      <p:sp>
        <p:nvSpPr>
          <p:cNvPr id="6195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95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C927E8C4-2C1F-1C46-BD98-7FAB2B009935}"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624F0BD-624A-8B4F-8AD3-86AC7CB4E566}"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D66EB59C-1022-8C4A-B6A5-043144D05D04}"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8"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0788654A-F1DE-3C42-B055-3BD571764DBA}"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70"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9.xml"/><Relationship Id="rId6" Type="http://schemas.openxmlformats.org/officeDocument/2006/relationships/slide" Target="slide12.xml"/><Relationship Id="rId7" Type="http://schemas.openxmlformats.org/officeDocument/2006/relationships/slide" Target="slide14.xml"/><Relationship Id="rId8" Type="http://schemas.openxmlformats.org/officeDocument/2006/relationships/slide" Target="slide19.xml"/><Relationship Id="rId9" Type="http://schemas.openxmlformats.org/officeDocument/2006/relationships/slide" Target="slide18.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Collections</a:t>
            </a:r>
            <a:endParaRPr lang="en-US" sz="3600" dirty="0">
              <a:solidFill>
                <a:srgbClr val="000000"/>
              </a:solidFill>
            </a:endParaRP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5</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smtClean="0"/>
              <a:t>In this way I have made quite a valuable collection.</a:t>
            </a:r>
            <a:endParaRPr lang="en-US" sz="1000" b="0" i="1" dirty="0">
              <a:solidFill>
                <a:srgbClr val="000000"/>
              </a:solidFill>
            </a:endParaRPr>
          </a:p>
        </p:txBody>
      </p:sp>
      <p:sp>
        <p:nvSpPr>
          <p:cNvPr id="7" name="Rectangle 25"/>
          <p:cNvSpPr>
            <a:spLocks noChangeArrowheads="1"/>
          </p:cNvSpPr>
          <p:nvPr/>
        </p:nvSpPr>
        <p:spPr bwMode="auto">
          <a:xfrm>
            <a:off x="4267200" y="188081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Mark Twain, </a:t>
            </a:r>
            <a:r>
              <a:rPr lang="en-US" sz="1000" b="0" i="1" dirty="0" smtClean="0"/>
              <a:t>A Tramp Abroad,</a:t>
            </a:r>
            <a:r>
              <a:rPr lang="en-US" sz="1000" b="0" dirty="0" smtClean="0"/>
              <a:t> 1880</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5.1  The </a:t>
            </a:r>
            <a:r>
              <a:rPr lang="en-US" sz="2000" u="sng" dirty="0" smtClean="0">
                <a:solidFill>
                  <a:srgbClr val="3333CC"/>
                </a:solidFill>
                <a:latin typeface="Courier New"/>
                <a:cs typeface="Courier New"/>
              </a:rPr>
              <a:t>Vector</a:t>
            </a:r>
            <a:r>
              <a:rPr lang="en-US" sz="2400" b="0" u="sng" dirty="0" smtClean="0">
                <a:solidFill>
                  <a:srgbClr val="3333CC"/>
                </a:solidFill>
              </a:rPr>
              <a:t> class</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5.2  The</a:t>
            </a:r>
            <a:r>
              <a:rPr lang="en-US" sz="2400" b="0" u="sng" dirty="0" smtClean="0">
                <a:solidFill>
                  <a:srgbClr val="3333CC"/>
                </a:solidFill>
              </a:rPr>
              <a:t> </a:t>
            </a:r>
            <a:r>
              <a:rPr lang="en-US" sz="2000" u="sng" dirty="0" smtClean="0">
                <a:solidFill>
                  <a:srgbClr val="3333CC"/>
                </a:solidFill>
                <a:latin typeface="Courier New"/>
                <a:cs typeface="Courier New"/>
              </a:rPr>
              <a:t>Stack</a:t>
            </a:r>
            <a:r>
              <a:rPr lang="en-US" sz="2400" b="0" u="sng" dirty="0" smtClean="0">
                <a:solidFill>
                  <a:srgbClr val="3333CC"/>
                </a:solidFill>
              </a:rPr>
              <a:t> </a:t>
            </a:r>
            <a:r>
              <a:rPr lang="en-US" sz="2400" b="0" u="sng" dirty="0" smtClean="0">
                <a:solidFill>
                  <a:srgbClr val="3333CC"/>
                </a:solidFill>
              </a:rPr>
              <a:t>class</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5.3  The</a:t>
            </a:r>
            <a:r>
              <a:rPr lang="en-US" sz="2400" b="0" u="sng" dirty="0" smtClean="0">
                <a:solidFill>
                  <a:srgbClr val="3333CC"/>
                </a:solidFill>
              </a:rPr>
              <a:t> </a:t>
            </a:r>
            <a:r>
              <a:rPr lang="en-US" sz="2000" u="sng" dirty="0" smtClean="0">
                <a:solidFill>
                  <a:srgbClr val="3333CC"/>
                </a:solidFill>
                <a:latin typeface="Courier New"/>
                <a:cs typeface="Courier New"/>
              </a:rPr>
              <a:t>Queue</a:t>
            </a:r>
            <a:r>
              <a:rPr lang="en-US" sz="2400" b="0" u="sng" dirty="0" smtClean="0">
                <a:solidFill>
                  <a:srgbClr val="3333CC"/>
                </a:solidFill>
              </a:rPr>
              <a:t> </a:t>
            </a:r>
            <a:r>
              <a:rPr lang="en-US" sz="2400" b="0" u="sng" dirty="0" smtClean="0">
                <a:solidFill>
                  <a:srgbClr val="3333CC"/>
                </a:solidFill>
              </a:rPr>
              <a:t>class</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5.4  The</a:t>
            </a:r>
            <a:r>
              <a:rPr lang="en-US" sz="2400" b="0" u="sng" dirty="0" smtClean="0">
                <a:solidFill>
                  <a:srgbClr val="3333CC"/>
                </a:solidFill>
              </a:rPr>
              <a:t> </a:t>
            </a:r>
            <a:r>
              <a:rPr lang="en-US" sz="2000" u="sng" dirty="0" smtClean="0">
                <a:solidFill>
                  <a:srgbClr val="3333CC"/>
                </a:solidFill>
                <a:latin typeface="Courier New"/>
                <a:cs typeface="Courier New"/>
              </a:rPr>
              <a:t>Map</a:t>
            </a:r>
            <a:r>
              <a:rPr lang="en-US" sz="2400" b="0" u="sng" dirty="0" smtClean="0">
                <a:solidFill>
                  <a:srgbClr val="3333CC"/>
                </a:solidFill>
              </a:rPr>
              <a:t> class</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5.5  </a:t>
            </a:r>
            <a:r>
              <a:rPr lang="en-US" sz="2400" b="0" u="sng" dirty="0" smtClean="0">
                <a:solidFill>
                  <a:srgbClr val="3333CC"/>
                </a:solidFill>
              </a:rPr>
              <a:t>The</a:t>
            </a:r>
            <a:r>
              <a:rPr lang="en-US" sz="2400" b="0" u="sng" dirty="0" smtClean="0">
                <a:solidFill>
                  <a:srgbClr val="3333CC"/>
                </a:solidFill>
              </a:rPr>
              <a:t> </a:t>
            </a:r>
            <a:r>
              <a:rPr lang="en-US" sz="2000" u="sng" dirty="0" smtClean="0">
                <a:solidFill>
                  <a:srgbClr val="3333CC"/>
                </a:solidFill>
                <a:latin typeface="Courier New"/>
                <a:cs typeface="Courier New"/>
              </a:rPr>
              <a:t>Set</a:t>
            </a:r>
            <a:r>
              <a:rPr lang="en-US" sz="2400" b="0" u="sng" dirty="0" smtClean="0">
                <a:solidFill>
                  <a:srgbClr val="3333CC"/>
                </a:solidFill>
              </a:rPr>
              <a:t> class</a:t>
            </a:r>
            <a:endParaRPr lang="en-US" sz="2400" b="0" u="sng" dirty="0">
              <a:solidFill>
                <a:srgbClr val="3333CC"/>
              </a:solidFill>
            </a:endParaRPr>
          </a:p>
        </p:txBody>
      </p:sp>
      <p:sp>
        <p:nvSpPr>
          <p:cNvPr id="17" name="Text Box 30">
            <a:hlinkClick r:id="rId9" action="ppaction://hlinksldjump"/>
          </p:cNvPr>
          <p:cNvSpPr txBox="1">
            <a:spLocks noChangeArrowheads="1"/>
          </p:cNvSpPr>
          <p:nvPr/>
        </p:nvSpPr>
        <p:spPr bwMode="auto">
          <a:xfrm>
            <a:off x="609600" y="487529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5.6  Iterating over a collection</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800" b="1" dirty="0">
                <a:solidFill>
                  <a:srgbClr val="FF0000"/>
                </a:solidFill>
                <a:latin typeface="Courier New" charset="0"/>
              </a:rPr>
              <a:t>Stack</a:t>
            </a:r>
            <a:r>
              <a:rPr lang="en-US" sz="3800" b="1" dirty="0" smtClean="0">
                <a:solidFill>
                  <a:srgbClr val="FF0000"/>
                </a:solidFill>
                <a:latin typeface="Courier New" charset="0"/>
              </a:rPr>
              <a:t>&lt;</a:t>
            </a:r>
            <a:r>
              <a:rPr lang="en-US" sz="3600" i="1" dirty="0" smtClean="0">
                <a:solidFill>
                  <a:srgbClr val="FF0000"/>
                </a:solidFill>
              </a:rPr>
              <a:t>type</a:t>
            </a:r>
            <a:r>
              <a:rPr lang="en-US" sz="3800" b="1" dirty="0" smtClean="0">
                <a:solidFill>
                  <a:srgbClr val="FF0000"/>
                </a:solidFill>
                <a:latin typeface="Courier New" charset="0"/>
              </a:rPr>
              <a:t>&gt;</a:t>
            </a:r>
            <a:r>
              <a:rPr lang="en-US" sz="4000" dirty="0" smtClean="0">
                <a:solidFill>
                  <a:srgbClr val="FF0000"/>
                </a:solidFill>
              </a:rPr>
              <a:t> </a:t>
            </a:r>
            <a:r>
              <a:rPr lang="en-US" sz="4000" dirty="0">
                <a:solidFill>
                  <a:srgbClr val="FF0000"/>
                </a:solidFill>
              </a:rPr>
              <a:t>Class</a:t>
            </a:r>
            <a:endParaRPr lang="en-US" sz="4200" dirty="0">
              <a:solidFill>
                <a:srgbClr val="FF0000"/>
              </a:solidFill>
            </a:endParaRPr>
          </a:p>
        </p:txBody>
      </p:sp>
      <p:grpSp>
        <p:nvGrpSpPr>
          <p:cNvPr id="2" name="Group 3"/>
          <p:cNvGrpSpPr>
            <a:grpSpLocks/>
          </p:cNvGrpSpPr>
          <p:nvPr/>
        </p:nvGrpSpPr>
        <p:grpSpPr bwMode="auto">
          <a:xfrm>
            <a:off x="495300" y="1384300"/>
            <a:ext cx="8153400" cy="661988"/>
            <a:chOff x="288" y="1103"/>
            <a:chExt cx="5136" cy="417"/>
          </a:xfrm>
        </p:grpSpPr>
        <p:sp>
          <p:nvSpPr>
            <p:cNvPr id="595972"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73"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stack.size()</a:t>
              </a:r>
            </a:p>
          </p:txBody>
        </p:sp>
        <p:sp>
          <p:nvSpPr>
            <p:cNvPr id="595974"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number of values pushed onto the stack.</a:t>
              </a:r>
            </a:p>
          </p:txBody>
        </p:sp>
      </p:grpSp>
      <p:grpSp>
        <p:nvGrpSpPr>
          <p:cNvPr id="3" name="Group 7"/>
          <p:cNvGrpSpPr>
            <a:grpSpLocks/>
          </p:cNvGrpSpPr>
          <p:nvPr/>
        </p:nvGrpSpPr>
        <p:grpSpPr bwMode="auto">
          <a:xfrm>
            <a:off x="495300" y="2032000"/>
            <a:ext cx="8153400" cy="674688"/>
            <a:chOff x="288" y="1511"/>
            <a:chExt cx="5136" cy="425"/>
          </a:xfrm>
        </p:grpSpPr>
        <p:sp>
          <p:nvSpPr>
            <p:cNvPr id="595976"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77"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stack.isEmpty()</a:t>
              </a:r>
            </a:p>
          </p:txBody>
        </p:sp>
        <p:sp>
          <p:nvSpPr>
            <p:cNvPr id="595978"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stack is empty.  </a:t>
              </a:r>
            </a:p>
          </p:txBody>
        </p:sp>
      </p:grpSp>
      <p:grpSp>
        <p:nvGrpSpPr>
          <p:cNvPr id="4" name="Group 11"/>
          <p:cNvGrpSpPr>
            <a:grpSpLocks/>
          </p:cNvGrpSpPr>
          <p:nvPr/>
        </p:nvGrpSpPr>
        <p:grpSpPr bwMode="auto">
          <a:xfrm>
            <a:off x="495300" y="2692400"/>
            <a:ext cx="8153400" cy="661988"/>
            <a:chOff x="288" y="1103"/>
            <a:chExt cx="5136" cy="417"/>
          </a:xfrm>
        </p:grpSpPr>
        <p:sp>
          <p:nvSpPr>
            <p:cNvPr id="595980"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81"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stack.push(value)</a:t>
              </a:r>
            </a:p>
          </p:txBody>
        </p:sp>
        <p:sp>
          <p:nvSpPr>
            <p:cNvPr id="595982"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Pushes a new value onto the stack.</a:t>
              </a:r>
            </a:p>
          </p:txBody>
        </p:sp>
      </p:grpSp>
      <p:grpSp>
        <p:nvGrpSpPr>
          <p:cNvPr id="5" name="Group 15"/>
          <p:cNvGrpSpPr>
            <a:grpSpLocks/>
          </p:cNvGrpSpPr>
          <p:nvPr/>
        </p:nvGrpSpPr>
        <p:grpSpPr bwMode="auto">
          <a:xfrm>
            <a:off x="495300" y="3340100"/>
            <a:ext cx="8153400" cy="674688"/>
            <a:chOff x="288" y="1511"/>
            <a:chExt cx="5136" cy="425"/>
          </a:xfrm>
        </p:grpSpPr>
        <p:sp>
          <p:nvSpPr>
            <p:cNvPr id="595984" name="Rectangle 16"/>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85" name="Text Box 17"/>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stack.pop()</a:t>
              </a:r>
            </a:p>
          </p:txBody>
        </p:sp>
        <p:sp>
          <p:nvSpPr>
            <p:cNvPr id="595986" name="Text Box 18"/>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and returns the top value from the stack.</a:t>
              </a:r>
            </a:p>
          </p:txBody>
        </p:sp>
      </p:grpSp>
      <p:grpSp>
        <p:nvGrpSpPr>
          <p:cNvPr id="6" name="Group 19"/>
          <p:cNvGrpSpPr>
            <a:grpSpLocks/>
          </p:cNvGrpSpPr>
          <p:nvPr/>
        </p:nvGrpSpPr>
        <p:grpSpPr bwMode="auto">
          <a:xfrm>
            <a:off x="495300" y="4000500"/>
            <a:ext cx="8153400" cy="674688"/>
            <a:chOff x="312" y="2856"/>
            <a:chExt cx="5136" cy="425"/>
          </a:xfrm>
        </p:grpSpPr>
        <p:sp>
          <p:nvSpPr>
            <p:cNvPr id="595988" name="Rectangle 20"/>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89" name="Text Box 21"/>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stack.peek()</a:t>
              </a:r>
            </a:p>
          </p:txBody>
        </p:sp>
        <p:sp>
          <p:nvSpPr>
            <p:cNvPr id="595990" name="Text Box 22"/>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top value from the stack without removing it.</a:t>
              </a:r>
            </a:p>
          </p:txBody>
        </p:sp>
      </p:grpSp>
      <p:grpSp>
        <p:nvGrpSpPr>
          <p:cNvPr id="7" name="Group 23"/>
          <p:cNvGrpSpPr>
            <a:grpSpLocks/>
          </p:cNvGrpSpPr>
          <p:nvPr/>
        </p:nvGrpSpPr>
        <p:grpSpPr bwMode="auto">
          <a:xfrm>
            <a:off x="495300" y="4659313"/>
            <a:ext cx="8153400" cy="674687"/>
            <a:chOff x="312" y="2856"/>
            <a:chExt cx="5136" cy="425"/>
          </a:xfrm>
        </p:grpSpPr>
        <p:sp>
          <p:nvSpPr>
            <p:cNvPr id="595992"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93"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stack.clear()</a:t>
              </a:r>
            </a:p>
          </p:txBody>
        </p:sp>
        <p:sp>
          <p:nvSpPr>
            <p:cNvPr id="595994"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all values from the stack.</a:t>
              </a: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Stack Processing</a:t>
            </a:r>
            <a:endParaRPr lang="en-US" sz="4000" dirty="0">
              <a:solidFill>
                <a:schemeClr val="tx1"/>
              </a:solidFill>
            </a:endParaRPr>
          </a:p>
        </p:txBody>
      </p:sp>
      <p:grpSp>
        <p:nvGrpSpPr>
          <p:cNvPr id="2" name="Group 8"/>
          <p:cNvGrpSpPr>
            <a:grpSpLocks/>
          </p:cNvGrpSpPr>
          <p:nvPr/>
        </p:nvGrpSpPr>
        <p:grpSpPr bwMode="auto">
          <a:xfrm>
            <a:off x="1524000" y="4559300"/>
            <a:ext cx="6105525" cy="1849438"/>
            <a:chOff x="960" y="2328"/>
            <a:chExt cx="3846" cy="1165"/>
          </a:xfrm>
        </p:grpSpPr>
        <p:pic>
          <p:nvPicPr>
            <p:cNvPr id="610313" name="Picture 9" descr="Console (2"/>
            <p:cNvPicPr>
              <a:picLocks noChangeAspect="1" noChangeArrowheads="1"/>
            </p:cNvPicPr>
            <p:nvPr/>
          </p:nvPicPr>
          <p:blipFill>
            <a:blip r:embed="rId3"/>
            <a:srcRect/>
            <a:stretch>
              <a:fillRect/>
            </a:stretch>
          </p:blipFill>
          <p:spPr bwMode="auto">
            <a:xfrm>
              <a:off x="960" y="2341"/>
              <a:ext cx="3846" cy="1152"/>
            </a:xfrm>
            <a:prstGeom prst="rect">
              <a:avLst/>
            </a:prstGeom>
            <a:noFill/>
          </p:spPr>
        </p:pic>
        <p:sp>
          <p:nvSpPr>
            <p:cNvPr id="610314" name="Text Box 10"/>
            <p:cNvSpPr txBox="1">
              <a:spLocks noChangeArrowheads="1"/>
            </p:cNvSpPr>
            <p:nvPr/>
          </p:nvSpPr>
          <p:spPr bwMode="auto">
            <a:xfrm>
              <a:off x="1200" y="2328"/>
              <a:ext cx="3360" cy="154"/>
            </a:xfrm>
            <a:prstGeom prst="rect">
              <a:avLst/>
            </a:prstGeom>
            <a:noFill/>
            <a:ln w="9525">
              <a:noFill/>
              <a:miter lim="800000"/>
              <a:headEnd/>
              <a:tailEnd/>
            </a:ln>
            <a:effectLst/>
          </p:spPr>
          <p:txBody>
            <a:bodyPr>
              <a:prstTxWarp prst="textNoShape">
                <a:avLst/>
              </a:prstTxWarp>
              <a:spAutoFit/>
            </a:bodyPr>
            <a:lstStyle/>
            <a:p>
              <a:pPr algn="ctr"/>
              <a:r>
                <a:rPr lang="en-US" sz="1000" dirty="0" err="1" smtClean="0">
                  <a:solidFill>
                    <a:srgbClr val="333333"/>
                  </a:solidFill>
                  <a:latin typeface="Helvetica" charset="0"/>
                </a:rPr>
                <a:t>IsBalanced</a:t>
              </a:r>
              <a:endParaRPr lang="en-US" sz="1000" b="0" dirty="0">
                <a:solidFill>
                  <a:srgbClr val="333333"/>
                </a:solidFill>
                <a:latin typeface="Charcoal CY" charset="-52"/>
              </a:endParaRPr>
            </a:p>
          </p:txBody>
        </p:sp>
      </p:grpSp>
      <p:sp>
        <p:nvSpPr>
          <p:cNvPr id="610316" name="Text Box 12"/>
          <p:cNvSpPr txBox="1">
            <a:spLocks noChangeArrowheads="1"/>
          </p:cNvSpPr>
          <p:nvPr/>
        </p:nvSpPr>
        <p:spPr bwMode="auto">
          <a:xfrm>
            <a:off x="1536700" y="477860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
        <p:nvSpPr>
          <p:cNvPr id="610317" name="Text Box 13"/>
          <p:cNvSpPr txBox="1">
            <a:spLocks noChangeArrowheads="1"/>
          </p:cNvSpPr>
          <p:nvPr/>
        </p:nvSpPr>
        <p:spPr bwMode="auto">
          <a:xfrm>
            <a:off x="1536700" y="4778603"/>
            <a:ext cx="5854700" cy="304800"/>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              { </a:t>
            </a:r>
            <a:r>
              <a:rPr lang="en-US" dirty="0" err="1">
                <a:solidFill>
                  <a:srgbClr val="0000FF"/>
                </a:solidFill>
                <a:latin typeface="Courier New" charset="0"/>
              </a:rPr>
              <a:t>s</a:t>
            </a:r>
            <a:r>
              <a:rPr lang="en-US" dirty="0">
                <a:solidFill>
                  <a:srgbClr val="0000FF"/>
                </a:solidFill>
                <a:latin typeface="Courier New" charset="0"/>
              </a:rPr>
              <a:t> = 2 * (a[2] + 3); </a:t>
            </a:r>
            <a:r>
              <a:rPr lang="en-US" dirty="0" err="1">
                <a:solidFill>
                  <a:srgbClr val="0000FF"/>
                </a:solidFill>
                <a:latin typeface="Courier New" charset="0"/>
              </a:rPr>
              <a:t>x</a:t>
            </a:r>
            <a:r>
              <a:rPr lang="en-US" dirty="0">
                <a:solidFill>
                  <a:srgbClr val="0000FF"/>
                </a:solidFill>
                <a:latin typeface="Courier New" charset="0"/>
              </a:rPr>
              <a:t> = (1 + (2)); }</a:t>
            </a:r>
          </a:p>
        </p:txBody>
      </p:sp>
      <p:sp>
        <p:nvSpPr>
          <p:cNvPr id="610318" name="Text Box 14"/>
          <p:cNvSpPr txBox="1">
            <a:spLocks noChangeArrowheads="1"/>
          </p:cNvSpPr>
          <p:nvPr/>
        </p:nvSpPr>
        <p:spPr bwMode="auto">
          <a:xfrm>
            <a:off x="1536700" y="498815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Brackets are properly nested</a:t>
            </a:r>
          </a:p>
        </p:txBody>
      </p:sp>
      <p:sp>
        <p:nvSpPr>
          <p:cNvPr id="610319" name="Text Box 15"/>
          <p:cNvSpPr txBox="1">
            <a:spLocks noChangeArrowheads="1"/>
          </p:cNvSpPr>
          <p:nvPr/>
        </p:nvSpPr>
        <p:spPr bwMode="auto">
          <a:xfrm>
            <a:off x="1536700" y="519770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
        <p:nvSpPr>
          <p:cNvPr id="610320" name="Text Box 16"/>
          <p:cNvSpPr txBox="1">
            <a:spLocks noChangeArrowheads="1"/>
          </p:cNvSpPr>
          <p:nvPr/>
        </p:nvSpPr>
        <p:spPr bwMode="auto">
          <a:xfrm>
            <a:off x="1536700" y="5197703"/>
            <a:ext cx="58801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(a[2] + b[3)</a:t>
            </a:r>
          </a:p>
        </p:txBody>
      </p:sp>
      <p:sp>
        <p:nvSpPr>
          <p:cNvPr id="610321" name="Text Box 17"/>
          <p:cNvSpPr txBox="1">
            <a:spLocks noChangeArrowheads="1"/>
          </p:cNvSpPr>
          <p:nvPr/>
        </p:nvSpPr>
        <p:spPr bwMode="auto">
          <a:xfrm>
            <a:off x="1536700" y="540725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Brackets are incorrect</a:t>
            </a:r>
          </a:p>
        </p:txBody>
      </p:sp>
      <p:sp>
        <p:nvSpPr>
          <p:cNvPr id="610322" name="Text Box 18"/>
          <p:cNvSpPr txBox="1">
            <a:spLocks noChangeArrowheads="1"/>
          </p:cNvSpPr>
          <p:nvPr/>
        </p:nvSpPr>
        <p:spPr bwMode="auto">
          <a:xfrm>
            <a:off x="1536700" y="562315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
        <p:nvSpPr>
          <p:cNvPr id="610324" name="Text Box 20"/>
          <p:cNvSpPr txBox="1">
            <a:spLocks noChangeArrowheads="1"/>
          </p:cNvSpPr>
          <p:nvPr/>
        </p:nvSpPr>
        <p:spPr bwMode="auto">
          <a:xfrm>
            <a:off x="647700" y="1143000"/>
            <a:ext cx="7848600" cy="1336675"/>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400" b="0" dirty="0">
                <a:solidFill>
                  <a:srgbClr val="000000"/>
                </a:solidFill>
              </a:rPr>
              <a:t>Write a C++ program that checks whether the bracketing operators (parentheses, brackets, and curly braces) in a string are properly matched.  As an example of proper matching, consider the string</a:t>
            </a:r>
          </a:p>
        </p:txBody>
      </p:sp>
      <p:sp>
        <p:nvSpPr>
          <p:cNvPr id="610325" name="Text Box 21"/>
          <p:cNvSpPr txBox="1">
            <a:spLocks noChangeArrowheads="1"/>
          </p:cNvSpPr>
          <p:nvPr/>
        </p:nvSpPr>
        <p:spPr bwMode="auto">
          <a:xfrm>
            <a:off x="1562100" y="2590800"/>
            <a:ext cx="6019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 </a:t>
            </a:r>
            <a:r>
              <a:rPr lang="en-US" sz="2000" dirty="0" err="1">
                <a:solidFill>
                  <a:srgbClr val="000000"/>
                </a:solidFill>
                <a:latin typeface="Courier New" charset="0"/>
              </a:rPr>
              <a:t>s</a:t>
            </a:r>
            <a:r>
              <a:rPr lang="en-US" sz="2000" dirty="0">
                <a:solidFill>
                  <a:srgbClr val="000000"/>
                </a:solidFill>
                <a:latin typeface="Courier New" charset="0"/>
              </a:rPr>
              <a:t> = 2 * (a[2] + 3); </a:t>
            </a:r>
            <a:r>
              <a:rPr lang="en-US" sz="2000" dirty="0" err="1">
                <a:solidFill>
                  <a:srgbClr val="000000"/>
                </a:solidFill>
                <a:latin typeface="Courier New" charset="0"/>
              </a:rPr>
              <a:t>x</a:t>
            </a:r>
            <a:r>
              <a:rPr lang="en-US" sz="2000" dirty="0">
                <a:solidFill>
                  <a:srgbClr val="000000"/>
                </a:solidFill>
                <a:latin typeface="Courier New" charset="0"/>
              </a:rPr>
              <a:t> = (1 + (2)); }</a:t>
            </a:r>
          </a:p>
        </p:txBody>
      </p:sp>
      <p:sp>
        <p:nvSpPr>
          <p:cNvPr id="610326" name="Text Box 22"/>
          <p:cNvSpPr txBox="1">
            <a:spLocks noChangeArrowheads="1"/>
          </p:cNvSpPr>
          <p:nvPr/>
        </p:nvSpPr>
        <p:spPr bwMode="auto">
          <a:xfrm>
            <a:off x="660400" y="3124200"/>
            <a:ext cx="7848600" cy="1336675"/>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400" b="0" dirty="0">
                <a:solidFill>
                  <a:srgbClr val="000000"/>
                </a:solidFill>
              </a:rPr>
              <a:t>If you go through the string carefully, you discover that all the bracketing operators are correctly nested, with each open parenthesis matched by a close parenthesis, each open bracket matched by a close bracket, and so 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61031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10317">
                                            <p:txEl>
                                              <p:pRg st="0" end="0"/>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610318">
                                            <p:txEl>
                                              <p:pRg st="0" end="0"/>
                                            </p:txEl>
                                          </p:spTgt>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610319">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610320">
                                            <p:txEl>
                                              <p:pRg st="0" end="0"/>
                                            </p:txEl>
                                          </p:spTgt>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610321">
                                            <p:txEl>
                                              <p:pRg st="0" end="0"/>
                                            </p:txEl>
                                          </p:spTgt>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499"/>
                                          </p:stCondLst>
                                        </p:cTn>
                                        <p:tgtEl>
                                          <p:spTgt spid="6103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16" grpId="0" build="p" autoUpdateAnimBg="0"/>
      <p:bldP spid="610317" grpId="0" build="p" autoUpdateAnimBg="0"/>
      <p:bldP spid="610318" grpId="0" build="p" autoUpdateAnimBg="0"/>
      <p:bldP spid="610319" grpId="0" build="p" autoUpdateAnimBg="0"/>
      <p:bldP spid="610320" grpId="0" build="p" autoUpdateAnimBg="0"/>
      <p:bldP spid="610321" grpId="0" build="p" autoUpdateAnimBg="0"/>
      <p:bldP spid="610322" grpId="0" build="p" autoUpdateAnimBg="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600" b="1" dirty="0">
                <a:solidFill>
                  <a:srgbClr val="FF0000"/>
                </a:solidFill>
                <a:latin typeface="Courier New" charset="0"/>
              </a:rPr>
              <a:t>Queue</a:t>
            </a:r>
            <a:r>
              <a:rPr lang="en-US" sz="3600" b="1" dirty="0" smtClean="0">
                <a:solidFill>
                  <a:srgbClr val="FF0000"/>
                </a:solidFill>
                <a:latin typeface="Courier New" charset="0"/>
              </a:rPr>
              <a:t>&lt;</a:t>
            </a:r>
            <a:r>
              <a:rPr lang="en-US" sz="3600" i="1" dirty="0" smtClean="0">
                <a:solidFill>
                  <a:srgbClr val="FF0000"/>
                </a:solidFill>
              </a:rPr>
              <a:t>type</a:t>
            </a:r>
            <a:r>
              <a:rPr lang="en-US" sz="3600" b="1" dirty="0" smtClean="0">
                <a:solidFill>
                  <a:srgbClr val="FF0000"/>
                </a:solidFill>
                <a:latin typeface="Courier New" charset="0"/>
              </a:rPr>
              <a:t>&gt;</a:t>
            </a:r>
            <a:r>
              <a:rPr lang="en-US" sz="4000" dirty="0" smtClean="0">
                <a:solidFill>
                  <a:srgbClr val="FF0000"/>
                </a:solidFill>
              </a:rPr>
              <a:t> </a:t>
            </a:r>
            <a:r>
              <a:rPr lang="en-US" sz="4000" dirty="0">
                <a:solidFill>
                  <a:srgbClr val="FF0000"/>
                </a:solidFill>
              </a:rPr>
              <a:t>Class</a:t>
            </a:r>
            <a:endParaRPr lang="en-US" sz="4200" dirty="0">
              <a:solidFill>
                <a:srgbClr val="FF0000"/>
              </a:solidFill>
            </a:endParaRPr>
          </a:p>
        </p:txBody>
      </p:sp>
      <p:grpSp>
        <p:nvGrpSpPr>
          <p:cNvPr id="2" name="Group 3"/>
          <p:cNvGrpSpPr>
            <a:grpSpLocks/>
          </p:cNvGrpSpPr>
          <p:nvPr/>
        </p:nvGrpSpPr>
        <p:grpSpPr bwMode="auto">
          <a:xfrm>
            <a:off x="495300" y="1384300"/>
            <a:ext cx="8153400" cy="661988"/>
            <a:chOff x="288" y="1103"/>
            <a:chExt cx="5136" cy="417"/>
          </a:xfrm>
        </p:grpSpPr>
        <p:sp>
          <p:nvSpPr>
            <p:cNvPr id="589828"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29"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queue.size()</a:t>
              </a:r>
            </a:p>
          </p:txBody>
        </p:sp>
        <p:sp>
          <p:nvSpPr>
            <p:cNvPr id="589830"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number of values in the queue.</a:t>
              </a:r>
            </a:p>
          </p:txBody>
        </p:sp>
      </p:grpSp>
      <p:grpSp>
        <p:nvGrpSpPr>
          <p:cNvPr id="3" name="Group 7"/>
          <p:cNvGrpSpPr>
            <a:grpSpLocks/>
          </p:cNvGrpSpPr>
          <p:nvPr/>
        </p:nvGrpSpPr>
        <p:grpSpPr bwMode="auto">
          <a:xfrm>
            <a:off x="495300" y="2032000"/>
            <a:ext cx="8153400" cy="674688"/>
            <a:chOff x="288" y="1511"/>
            <a:chExt cx="5136" cy="425"/>
          </a:xfrm>
        </p:grpSpPr>
        <p:sp>
          <p:nvSpPr>
            <p:cNvPr id="589832"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33"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queue.isEmpty()</a:t>
              </a:r>
            </a:p>
          </p:txBody>
        </p:sp>
        <p:sp>
          <p:nvSpPr>
            <p:cNvPr id="589834"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queue is empty.  </a:t>
              </a:r>
            </a:p>
          </p:txBody>
        </p:sp>
      </p:grpSp>
      <p:grpSp>
        <p:nvGrpSpPr>
          <p:cNvPr id="4" name="Group 11"/>
          <p:cNvGrpSpPr>
            <a:grpSpLocks/>
          </p:cNvGrpSpPr>
          <p:nvPr/>
        </p:nvGrpSpPr>
        <p:grpSpPr bwMode="auto">
          <a:xfrm>
            <a:off x="495300" y="2692400"/>
            <a:ext cx="8153400" cy="661988"/>
            <a:chOff x="288" y="1103"/>
            <a:chExt cx="5136" cy="417"/>
          </a:xfrm>
        </p:grpSpPr>
        <p:sp>
          <p:nvSpPr>
            <p:cNvPr id="589836"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37"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queue.enqueue(value)</a:t>
              </a:r>
            </a:p>
          </p:txBody>
        </p:sp>
        <p:sp>
          <p:nvSpPr>
            <p:cNvPr id="589838"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Adds a new value to the end of the queue (which is</a:t>
              </a:r>
              <a:r>
                <a:rPr lang="en-US" sz="1800" b="0" dirty="0" smtClean="0">
                  <a:solidFill>
                    <a:srgbClr val="000000"/>
                  </a:solidFill>
                </a:rPr>
                <a:t> called </a:t>
              </a:r>
              <a:r>
                <a:rPr lang="en-US" sz="1800" b="0" dirty="0">
                  <a:solidFill>
                    <a:srgbClr val="000000"/>
                  </a:solidFill>
                </a:rPr>
                <a:t>its </a:t>
              </a:r>
              <a:r>
                <a:rPr lang="en-US" sz="1800" i="1" dirty="0">
                  <a:solidFill>
                    <a:srgbClr val="000000"/>
                  </a:solidFill>
                </a:rPr>
                <a:t>tail</a:t>
              </a:r>
              <a:r>
                <a:rPr lang="en-US" sz="1800" b="0" dirty="0">
                  <a:solidFill>
                    <a:srgbClr val="000000"/>
                  </a:solidFill>
                </a:rPr>
                <a:t>).</a:t>
              </a:r>
            </a:p>
          </p:txBody>
        </p:sp>
      </p:grpSp>
      <p:grpSp>
        <p:nvGrpSpPr>
          <p:cNvPr id="5" name="Group 27"/>
          <p:cNvGrpSpPr>
            <a:grpSpLocks/>
          </p:cNvGrpSpPr>
          <p:nvPr/>
        </p:nvGrpSpPr>
        <p:grpSpPr bwMode="auto">
          <a:xfrm>
            <a:off x="495300" y="3340100"/>
            <a:ext cx="8191500" cy="674688"/>
            <a:chOff x="312" y="2104"/>
            <a:chExt cx="5160" cy="425"/>
          </a:xfrm>
        </p:grpSpPr>
        <p:sp>
          <p:nvSpPr>
            <p:cNvPr id="589840"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41"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queue.dequeue()</a:t>
              </a:r>
            </a:p>
          </p:txBody>
        </p:sp>
        <p:sp>
          <p:nvSpPr>
            <p:cNvPr id="589842"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and returns the value at the front of the queue (which is called its </a:t>
              </a:r>
              <a:r>
                <a:rPr lang="en-US" sz="1800" i="1">
                  <a:solidFill>
                    <a:srgbClr val="000000"/>
                  </a:solidFill>
                </a:rPr>
                <a:t>head</a:t>
              </a:r>
              <a:r>
                <a:rPr lang="en-US" sz="1800" b="0">
                  <a:solidFill>
                    <a:srgbClr val="000000"/>
                  </a:solidFill>
                </a:rPr>
                <a:t>).</a:t>
              </a:r>
            </a:p>
          </p:txBody>
        </p:sp>
      </p:grpSp>
      <p:grpSp>
        <p:nvGrpSpPr>
          <p:cNvPr id="6" name="Group 19"/>
          <p:cNvGrpSpPr>
            <a:grpSpLocks/>
          </p:cNvGrpSpPr>
          <p:nvPr/>
        </p:nvGrpSpPr>
        <p:grpSpPr bwMode="auto">
          <a:xfrm>
            <a:off x="495300" y="4000500"/>
            <a:ext cx="8153400" cy="674688"/>
            <a:chOff x="312" y="2856"/>
            <a:chExt cx="5136" cy="425"/>
          </a:xfrm>
        </p:grpSpPr>
        <p:sp>
          <p:nvSpPr>
            <p:cNvPr id="589844" name="Rectangle 20"/>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45" name="Text Box 21"/>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queue.peek()</a:t>
              </a:r>
            </a:p>
          </p:txBody>
        </p:sp>
        <p:sp>
          <p:nvSpPr>
            <p:cNvPr id="589846" name="Text Box 22"/>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value at the head of the queue without removing it.</a:t>
              </a:r>
            </a:p>
          </p:txBody>
        </p:sp>
      </p:grpSp>
      <p:grpSp>
        <p:nvGrpSpPr>
          <p:cNvPr id="7" name="Group 23"/>
          <p:cNvGrpSpPr>
            <a:grpSpLocks/>
          </p:cNvGrpSpPr>
          <p:nvPr/>
        </p:nvGrpSpPr>
        <p:grpSpPr bwMode="auto">
          <a:xfrm>
            <a:off x="495300" y="4659313"/>
            <a:ext cx="8153400" cy="674687"/>
            <a:chOff x="312" y="2856"/>
            <a:chExt cx="5136" cy="425"/>
          </a:xfrm>
        </p:grpSpPr>
        <p:sp>
          <p:nvSpPr>
            <p:cNvPr id="589848"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49"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queue.clear()</a:t>
              </a:r>
            </a:p>
          </p:txBody>
        </p:sp>
        <p:sp>
          <p:nvSpPr>
            <p:cNvPr id="589850"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all values from the queue.</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Comparing Stacks and Queues</a:t>
            </a:r>
            <a:endParaRPr lang="en-US" sz="4000" dirty="0">
              <a:solidFill>
                <a:schemeClr val="tx1"/>
              </a:solidFill>
            </a:endParaRPr>
          </a:p>
        </p:txBody>
      </p:sp>
      <p:sp>
        <p:nvSpPr>
          <p:cNvPr id="26" name="Rectangle 25"/>
          <p:cNvSpPr/>
          <p:nvPr/>
        </p:nvSpPr>
        <p:spPr bwMode="auto">
          <a:xfrm>
            <a:off x="2446262" y="2057505"/>
            <a:ext cx="4251475" cy="83809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29" name="Straight Connector 28"/>
          <p:cNvCxnSpPr/>
          <p:nvPr/>
        </p:nvCxnSpPr>
        <p:spPr bwMode="auto">
          <a:xfrm rot="5400000">
            <a:off x="2869023" y="2474849"/>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5400000">
            <a:off x="3719477" y="2474849"/>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5400000">
            <a:off x="4569931" y="2474849"/>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5400000">
            <a:off x="5420385" y="2474849"/>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2" name="TextBox 41"/>
          <p:cNvSpPr txBox="1"/>
          <p:nvPr/>
        </p:nvSpPr>
        <p:spPr>
          <a:xfrm>
            <a:off x="381000" y="1600200"/>
            <a:ext cx="2057400" cy="461665"/>
          </a:xfrm>
          <a:prstGeom prst="rect">
            <a:avLst/>
          </a:prstGeom>
          <a:noFill/>
        </p:spPr>
        <p:txBody>
          <a:bodyPr wrap="square" rtlCol="0">
            <a:spAutoFit/>
          </a:bodyPr>
          <a:lstStyle/>
          <a:p>
            <a:r>
              <a:rPr lang="en-US" sz="2400" b="0" i="1" dirty="0" smtClean="0">
                <a:solidFill>
                  <a:srgbClr val="000000"/>
                </a:solidFill>
              </a:rPr>
              <a:t>Stack:</a:t>
            </a:r>
            <a:endParaRPr lang="en-US" sz="2400" b="0" i="1" dirty="0">
              <a:solidFill>
                <a:srgbClr val="000000"/>
              </a:solidFill>
            </a:endParaRPr>
          </a:p>
        </p:txBody>
      </p:sp>
      <p:sp>
        <p:nvSpPr>
          <p:cNvPr id="43" name="Rectangle 42"/>
          <p:cNvSpPr/>
          <p:nvPr/>
        </p:nvSpPr>
        <p:spPr bwMode="auto">
          <a:xfrm>
            <a:off x="2446262" y="4656770"/>
            <a:ext cx="4251475" cy="83809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44" name="Straight Connector 43"/>
          <p:cNvCxnSpPr/>
          <p:nvPr/>
        </p:nvCxnSpPr>
        <p:spPr bwMode="auto">
          <a:xfrm rot="5400000">
            <a:off x="2869023" y="5074114"/>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5400000">
            <a:off x="3719477" y="5074114"/>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5400000">
            <a:off x="4569931" y="5074114"/>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rot="5400000">
            <a:off x="5420385" y="5074114"/>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8" name="TextBox 47"/>
          <p:cNvSpPr txBox="1"/>
          <p:nvPr/>
        </p:nvSpPr>
        <p:spPr>
          <a:xfrm>
            <a:off x="381000" y="4199465"/>
            <a:ext cx="2057400" cy="461665"/>
          </a:xfrm>
          <a:prstGeom prst="rect">
            <a:avLst/>
          </a:prstGeom>
          <a:noFill/>
        </p:spPr>
        <p:txBody>
          <a:bodyPr wrap="square" rtlCol="0">
            <a:spAutoFit/>
          </a:bodyPr>
          <a:lstStyle/>
          <a:p>
            <a:r>
              <a:rPr lang="en-US" sz="2400" b="0" i="1" dirty="0" smtClean="0">
                <a:solidFill>
                  <a:srgbClr val="000000"/>
                </a:solidFill>
              </a:rPr>
              <a:t>Queue:</a:t>
            </a:r>
            <a:endParaRPr lang="en-US" sz="2400" b="0" i="1" dirty="0">
              <a:solidFill>
                <a:srgbClr val="000000"/>
              </a:solidFill>
            </a:endParaRPr>
          </a:p>
        </p:txBody>
      </p:sp>
      <p:grpSp>
        <p:nvGrpSpPr>
          <p:cNvPr id="2" name="Group 52"/>
          <p:cNvGrpSpPr/>
          <p:nvPr/>
        </p:nvGrpSpPr>
        <p:grpSpPr>
          <a:xfrm>
            <a:off x="6312505" y="1155095"/>
            <a:ext cx="1097280" cy="1183367"/>
            <a:chOff x="6312505" y="1155095"/>
            <a:chExt cx="1097280" cy="1183367"/>
          </a:xfrm>
        </p:grpSpPr>
        <p:sp>
          <p:nvSpPr>
            <p:cNvPr id="50" name="Right Triangle 49"/>
            <p:cNvSpPr/>
            <p:nvPr/>
          </p:nvSpPr>
          <p:spPr bwMode="auto">
            <a:xfrm rot="2700000">
              <a:off x="6775805" y="2155582"/>
              <a:ext cx="182880" cy="182880"/>
            </a:xfrm>
            <a:prstGeom prst="rtTriangl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51" name="Arc 50"/>
            <p:cNvSpPr/>
            <p:nvPr/>
          </p:nvSpPr>
          <p:spPr bwMode="auto">
            <a:xfrm rot="5400000">
              <a:off x="6313835" y="1153765"/>
              <a:ext cx="1094620" cy="109728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sp>
        <p:nvSpPr>
          <p:cNvPr id="52" name="TextBox 51"/>
          <p:cNvSpPr txBox="1"/>
          <p:nvPr/>
        </p:nvSpPr>
        <p:spPr>
          <a:xfrm>
            <a:off x="6867685" y="1319590"/>
            <a:ext cx="1066800" cy="400110"/>
          </a:xfrm>
          <a:prstGeom prst="rect">
            <a:avLst/>
          </a:prstGeom>
          <a:noFill/>
        </p:spPr>
        <p:txBody>
          <a:bodyPr wrap="square" rtlCol="0">
            <a:spAutoFit/>
          </a:bodyPr>
          <a:lstStyle/>
          <a:p>
            <a:pPr algn="ctr"/>
            <a:r>
              <a:rPr lang="en-US" sz="2000" dirty="0" smtClean="0">
                <a:solidFill>
                  <a:srgbClr val="000000"/>
                </a:solidFill>
                <a:latin typeface="Courier New"/>
                <a:cs typeface="Courier New"/>
              </a:rPr>
              <a:t>push</a:t>
            </a:r>
            <a:endParaRPr lang="en-US" sz="2000" dirty="0">
              <a:solidFill>
                <a:srgbClr val="000000"/>
              </a:solidFill>
              <a:latin typeface="Courier New"/>
              <a:cs typeface="Courier New"/>
            </a:endParaRPr>
          </a:p>
        </p:txBody>
      </p:sp>
      <p:sp>
        <p:nvSpPr>
          <p:cNvPr id="55" name="Right Triangle 54"/>
          <p:cNvSpPr/>
          <p:nvPr/>
        </p:nvSpPr>
        <p:spPr bwMode="auto">
          <a:xfrm rot="18900000">
            <a:off x="7296815" y="3126566"/>
            <a:ext cx="182880" cy="182880"/>
          </a:xfrm>
          <a:prstGeom prst="rtTriangl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56" name="Arc 55"/>
          <p:cNvSpPr/>
          <p:nvPr/>
        </p:nvSpPr>
        <p:spPr bwMode="auto">
          <a:xfrm>
            <a:off x="6108095" y="2663371"/>
            <a:ext cx="1282853" cy="109728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57" name="TextBox 56"/>
          <p:cNvSpPr txBox="1"/>
          <p:nvPr/>
        </p:nvSpPr>
        <p:spPr>
          <a:xfrm>
            <a:off x="6855590" y="3217575"/>
            <a:ext cx="1066800" cy="400110"/>
          </a:xfrm>
          <a:prstGeom prst="rect">
            <a:avLst/>
          </a:prstGeom>
          <a:noFill/>
        </p:spPr>
        <p:txBody>
          <a:bodyPr wrap="square" rtlCol="0">
            <a:spAutoFit/>
          </a:bodyPr>
          <a:lstStyle/>
          <a:p>
            <a:pPr algn="ctr"/>
            <a:r>
              <a:rPr lang="en-US" sz="2000" dirty="0" smtClean="0">
                <a:solidFill>
                  <a:srgbClr val="000000"/>
                </a:solidFill>
                <a:latin typeface="Courier New"/>
                <a:cs typeface="Courier New"/>
              </a:rPr>
              <a:t>pop</a:t>
            </a:r>
            <a:endParaRPr lang="en-US" sz="2000" dirty="0">
              <a:solidFill>
                <a:srgbClr val="000000"/>
              </a:solidFill>
              <a:latin typeface="Courier New"/>
              <a:cs typeface="Courier New"/>
            </a:endParaRPr>
          </a:p>
        </p:txBody>
      </p:sp>
      <p:grpSp>
        <p:nvGrpSpPr>
          <p:cNvPr id="3" name="Group 57"/>
          <p:cNvGrpSpPr/>
          <p:nvPr/>
        </p:nvGrpSpPr>
        <p:grpSpPr>
          <a:xfrm>
            <a:off x="6316135" y="3774468"/>
            <a:ext cx="1097280" cy="1183367"/>
            <a:chOff x="6312505" y="1155095"/>
            <a:chExt cx="1097280" cy="1183367"/>
          </a:xfrm>
        </p:grpSpPr>
        <p:sp>
          <p:nvSpPr>
            <p:cNvPr id="59" name="Right Triangle 58"/>
            <p:cNvSpPr/>
            <p:nvPr/>
          </p:nvSpPr>
          <p:spPr bwMode="auto">
            <a:xfrm rot="2700000">
              <a:off x="6775805" y="2155582"/>
              <a:ext cx="182880" cy="182880"/>
            </a:xfrm>
            <a:prstGeom prst="rtTriangl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60" name="Arc 59"/>
            <p:cNvSpPr/>
            <p:nvPr/>
          </p:nvSpPr>
          <p:spPr bwMode="auto">
            <a:xfrm rot="5400000">
              <a:off x="6313835" y="1153765"/>
              <a:ext cx="1094620" cy="109728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sp>
        <p:nvSpPr>
          <p:cNvPr id="61" name="TextBox 60"/>
          <p:cNvSpPr txBox="1"/>
          <p:nvPr/>
        </p:nvSpPr>
        <p:spPr>
          <a:xfrm>
            <a:off x="6738269" y="3938963"/>
            <a:ext cx="1358285" cy="400110"/>
          </a:xfrm>
          <a:prstGeom prst="rect">
            <a:avLst/>
          </a:prstGeom>
          <a:noFill/>
        </p:spPr>
        <p:txBody>
          <a:bodyPr wrap="square" rtlCol="0">
            <a:spAutoFit/>
          </a:bodyPr>
          <a:lstStyle/>
          <a:p>
            <a:pPr algn="ctr"/>
            <a:r>
              <a:rPr lang="en-US" sz="2000" dirty="0" err="1" smtClean="0">
                <a:solidFill>
                  <a:srgbClr val="000000"/>
                </a:solidFill>
                <a:latin typeface="Courier New"/>
                <a:cs typeface="Courier New"/>
              </a:rPr>
              <a:t>enqueue</a:t>
            </a:r>
            <a:endParaRPr lang="en-US" sz="2000" dirty="0">
              <a:solidFill>
                <a:srgbClr val="000000"/>
              </a:solidFill>
              <a:latin typeface="Courier New"/>
              <a:cs typeface="Courier New"/>
            </a:endParaRPr>
          </a:p>
        </p:txBody>
      </p:sp>
      <p:sp>
        <p:nvSpPr>
          <p:cNvPr id="62" name="Arc 61"/>
          <p:cNvSpPr/>
          <p:nvPr/>
        </p:nvSpPr>
        <p:spPr bwMode="auto">
          <a:xfrm flipH="1">
            <a:off x="1808240" y="5272070"/>
            <a:ext cx="1282853" cy="109728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64" name="Right Triangle 63"/>
          <p:cNvSpPr/>
          <p:nvPr/>
        </p:nvSpPr>
        <p:spPr bwMode="auto">
          <a:xfrm rot="18900000">
            <a:off x="1713641" y="5703543"/>
            <a:ext cx="182880" cy="182880"/>
          </a:xfrm>
          <a:prstGeom prst="rtTriangl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65" name="TextBox 64"/>
          <p:cNvSpPr txBox="1"/>
          <p:nvPr/>
        </p:nvSpPr>
        <p:spPr>
          <a:xfrm>
            <a:off x="1130905" y="5827485"/>
            <a:ext cx="1358285" cy="400110"/>
          </a:xfrm>
          <a:prstGeom prst="rect">
            <a:avLst/>
          </a:prstGeom>
          <a:noFill/>
        </p:spPr>
        <p:txBody>
          <a:bodyPr wrap="square" rtlCol="0">
            <a:spAutoFit/>
          </a:bodyPr>
          <a:lstStyle/>
          <a:p>
            <a:pPr algn="ctr"/>
            <a:r>
              <a:rPr lang="en-US" sz="2000" dirty="0" err="1" smtClean="0">
                <a:solidFill>
                  <a:srgbClr val="000000"/>
                </a:solidFill>
                <a:latin typeface="Courier New"/>
                <a:cs typeface="Courier New"/>
              </a:rPr>
              <a:t>dequeue</a:t>
            </a:r>
            <a:endParaRPr lang="en-US" sz="2000" dirty="0">
              <a:solidFill>
                <a:srgbClr val="000000"/>
              </a:solidFill>
              <a:latin typeface="Courier New"/>
              <a:cs typeface="Courier New"/>
            </a:endParaRPr>
          </a:p>
        </p:txBody>
      </p:sp>
      <p:sp>
        <p:nvSpPr>
          <p:cNvPr id="70" name="TextBox 69"/>
          <p:cNvSpPr txBox="1"/>
          <p:nvPr/>
        </p:nvSpPr>
        <p:spPr>
          <a:xfrm>
            <a:off x="7391400" y="1182469"/>
            <a:ext cx="1295400" cy="646331"/>
          </a:xfrm>
          <a:prstGeom prst="rect">
            <a:avLst/>
          </a:prstGeom>
          <a:noFill/>
        </p:spPr>
        <p:txBody>
          <a:bodyPr wrap="square" rtlCol="0">
            <a:spAutoFit/>
          </a:bodyPr>
          <a:lstStyle/>
          <a:p>
            <a:pPr algn="ctr"/>
            <a:r>
              <a:rPr lang="en-US" sz="3600" b="0" dirty="0" smtClean="0">
                <a:solidFill>
                  <a:srgbClr val="FF0000"/>
                </a:solidFill>
                <a:latin typeface="Helvetica Neue"/>
                <a:cs typeface="Helvetica Neue"/>
              </a:rPr>
              <a:t>C</a:t>
            </a:r>
            <a:endParaRPr lang="en-US" sz="3600" b="0" dirty="0">
              <a:solidFill>
                <a:srgbClr val="FF0000"/>
              </a:solidFill>
              <a:latin typeface="Helvetica Neue"/>
              <a:cs typeface="Helvetica Neue"/>
            </a:endParaRPr>
          </a:p>
        </p:txBody>
      </p:sp>
      <p:sp>
        <p:nvSpPr>
          <p:cNvPr id="34" name="TextBox 33"/>
          <p:cNvSpPr txBox="1"/>
          <p:nvPr/>
        </p:nvSpPr>
        <p:spPr>
          <a:xfrm>
            <a:off x="7391400" y="1182469"/>
            <a:ext cx="1295400" cy="646331"/>
          </a:xfrm>
          <a:prstGeom prst="rect">
            <a:avLst/>
          </a:prstGeom>
          <a:noFill/>
        </p:spPr>
        <p:txBody>
          <a:bodyPr wrap="square" rtlCol="0">
            <a:spAutoFit/>
          </a:bodyPr>
          <a:lstStyle/>
          <a:p>
            <a:pPr algn="ctr"/>
            <a:r>
              <a:rPr lang="en-US" sz="3600" b="0" dirty="0" smtClean="0">
                <a:solidFill>
                  <a:srgbClr val="FF0000"/>
                </a:solidFill>
                <a:latin typeface="Helvetica Neue"/>
                <a:cs typeface="Helvetica Neue"/>
              </a:rPr>
              <a:t>B</a:t>
            </a:r>
            <a:endParaRPr lang="en-US" sz="3600" b="0" dirty="0">
              <a:solidFill>
                <a:srgbClr val="FF0000"/>
              </a:solidFill>
              <a:latin typeface="Helvetica Neue"/>
              <a:cs typeface="Helvetica Neue"/>
            </a:endParaRPr>
          </a:p>
        </p:txBody>
      </p:sp>
      <p:sp>
        <p:nvSpPr>
          <p:cNvPr id="35" name="TextBox 34"/>
          <p:cNvSpPr txBox="1"/>
          <p:nvPr/>
        </p:nvSpPr>
        <p:spPr>
          <a:xfrm>
            <a:off x="7391400" y="1182469"/>
            <a:ext cx="1295400" cy="646331"/>
          </a:xfrm>
          <a:prstGeom prst="rect">
            <a:avLst/>
          </a:prstGeom>
          <a:noFill/>
        </p:spPr>
        <p:txBody>
          <a:bodyPr wrap="square" rtlCol="0">
            <a:spAutoFit/>
          </a:bodyPr>
          <a:lstStyle/>
          <a:p>
            <a:pPr algn="ctr"/>
            <a:r>
              <a:rPr lang="en-US" sz="3600" b="0" dirty="0" smtClean="0">
                <a:solidFill>
                  <a:srgbClr val="FF0000"/>
                </a:solidFill>
                <a:latin typeface="Helvetica Neue"/>
                <a:cs typeface="Helvetica Neue"/>
              </a:rPr>
              <a:t>A</a:t>
            </a:r>
            <a:endParaRPr lang="en-US" sz="3600" b="0" dirty="0">
              <a:solidFill>
                <a:srgbClr val="FF0000"/>
              </a:solidFill>
              <a:latin typeface="Helvetica Neue"/>
              <a:cs typeface="Helvetica Neue"/>
            </a:endParaRPr>
          </a:p>
        </p:txBody>
      </p:sp>
      <p:sp>
        <p:nvSpPr>
          <p:cNvPr id="36" name="TextBox 35"/>
          <p:cNvSpPr txBox="1"/>
          <p:nvPr/>
        </p:nvSpPr>
        <p:spPr>
          <a:xfrm>
            <a:off x="7616370" y="3785364"/>
            <a:ext cx="1295400" cy="646331"/>
          </a:xfrm>
          <a:prstGeom prst="rect">
            <a:avLst/>
          </a:prstGeom>
          <a:noFill/>
        </p:spPr>
        <p:txBody>
          <a:bodyPr wrap="square" rtlCol="0">
            <a:spAutoFit/>
          </a:bodyPr>
          <a:lstStyle/>
          <a:p>
            <a:pPr algn="ctr"/>
            <a:r>
              <a:rPr lang="en-US" sz="3600" b="0" dirty="0" smtClean="0">
                <a:solidFill>
                  <a:srgbClr val="FF0000"/>
                </a:solidFill>
                <a:latin typeface="Helvetica Neue"/>
                <a:cs typeface="Helvetica Neue"/>
              </a:rPr>
              <a:t>A</a:t>
            </a:r>
            <a:endParaRPr lang="en-US" sz="3600" b="0" dirty="0">
              <a:solidFill>
                <a:srgbClr val="FF0000"/>
              </a:solidFill>
              <a:latin typeface="Helvetica Neue"/>
              <a:cs typeface="Helvetica Neue"/>
            </a:endParaRPr>
          </a:p>
        </p:txBody>
      </p:sp>
      <p:sp>
        <p:nvSpPr>
          <p:cNvPr id="37" name="TextBox 36"/>
          <p:cNvSpPr txBox="1"/>
          <p:nvPr/>
        </p:nvSpPr>
        <p:spPr>
          <a:xfrm>
            <a:off x="7616370" y="3785364"/>
            <a:ext cx="1295400" cy="646331"/>
          </a:xfrm>
          <a:prstGeom prst="rect">
            <a:avLst/>
          </a:prstGeom>
          <a:noFill/>
        </p:spPr>
        <p:txBody>
          <a:bodyPr wrap="square" rtlCol="0">
            <a:spAutoFit/>
          </a:bodyPr>
          <a:lstStyle/>
          <a:p>
            <a:pPr algn="ctr"/>
            <a:r>
              <a:rPr lang="en-US" sz="3600" b="0" dirty="0" smtClean="0">
                <a:solidFill>
                  <a:srgbClr val="FF0000"/>
                </a:solidFill>
                <a:latin typeface="Helvetica Neue"/>
                <a:cs typeface="Helvetica Neue"/>
              </a:rPr>
              <a:t>B</a:t>
            </a:r>
            <a:endParaRPr lang="en-US" sz="3600" b="0" dirty="0">
              <a:solidFill>
                <a:srgbClr val="FF0000"/>
              </a:solidFill>
              <a:latin typeface="Helvetica Neue"/>
              <a:cs typeface="Helvetica Neue"/>
            </a:endParaRPr>
          </a:p>
        </p:txBody>
      </p:sp>
      <p:sp>
        <p:nvSpPr>
          <p:cNvPr id="38" name="TextBox 37"/>
          <p:cNvSpPr txBox="1"/>
          <p:nvPr/>
        </p:nvSpPr>
        <p:spPr>
          <a:xfrm>
            <a:off x="7616370" y="3785364"/>
            <a:ext cx="1295400" cy="646331"/>
          </a:xfrm>
          <a:prstGeom prst="rect">
            <a:avLst/>
          </a:prstGeom>
          <a:noFill/>
        </p:spPr>
        <p:txBody>
          <a:bodyPr wrap="square" rtlCol="0">
            <a:spAutoFit/>
          </a:bodyPr>
          <a:lstStyle/>
          <a:p>
            <a:pPr algn="ctr"/>
            <a:r>
              <a:rPr lang="en-US" sz="3600" b="0" dirty="0" smtClean="0">
                <a:solidFill>
                  <a:srgbClr val="FF0000"/>
                </a:solidFill>
                <a:latin typeface="Helvetica Neue"/>
                <a:cs typeface="Helvetica Neue"/>
              </a:rPr>
              <a:t>C</a:t>
            </a:r>
            <a:endParaRPr lang="en-US" sz="3600" b="0" dirty="0">
              <a:solidFill>
                <a:srgbClr val="FF0000"/>
              </a:solidFill>
              <a:latin typeface="Helvetica Neue"/>
              <a:cs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10" dur="500" fill="hold"/>
                                        <p:tgtEl>
                                          <p:spTgt spid="35"/>
                                        </p:tgtEl>
                                        <p:attrNameLst>
                                          <p:attrName>ppt_x</p:attrName>
                                          <p:attrName>ppt_y</p:attrName>
                                        </p:attrNameLst>
                                      </p:cBhvr>
                                    </p:animMotion>
                                  </p:childTnLst>
                                </p:cTn>
                              </p:par>
                            </p:childTnLst>
                          </p:cTn>
                        </p:par>
                        <p:par>
                          <p:cTn id="11" fill="hold">
                            <p:stCondLst>
                              <p:cond delay="500"/>
                            </p:stCondLst>
                            <p:childTnLst>
                              <p:par>
                                <p:cTn id="12" presetID="0" presetClass="path" presetSubtype="0" fill="hold" grpId="2" nodeType="afterEffect">
                                  <p:stCondLst>
                                    <p:cond delay="0"/>
                                  </p:stCondLst>
                                  <p:childTnLst>
                                    <p:animMotion origin="layout" path="M -0.1441 0.1375 L -0.56407 0.1382 " pathEditMode="relative" rAng="0" ptsTypes="AA">
                                      <p:cBhvr>
                                        <p:cTn id="13" dur="500" fill="hold"/>
                                        <p:tgtEl>
                                          <p:spTgt spid="35"/>
                                        </p:tgtEl>
                                        <p:attrNameLst>
                                          <p:attrName>ppt_x</p:attrName>
                                          <p:attrName>ppt_y</p:attrName>
                                        </p:attrNameLst>
                                      </p:cBhvr>
                                      <p:rCtr x="-210" y="0"/>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21" dur="500" fill="hold"/>
                                        <p:tgtEl>
                                          <p:spTgt spid="34"/>
                                        </p:tgtEl>
                                        <p:attrNameLst>
                                          <p:attrName>ppt_x</p:attrName>
                                          <p:attrName>ppt_y</p:attrName>
                                        </p:attrNameLst>
                                      </p:cBhvr>
                                    </p:animMotion>
                                  </p:childTnLst>
                                </p:cTn>
                              </p:par>
                            </p:childTnLst>
                          </p:cTn>
                        </p:par>
                        <p:par>
                          <p:cTn id="22" fill="hold">
                            <p:stCondLst>
                              <p:cond delay="500"/>
                            </p:stCondLst>
                            <p:childTnLst>
                              <p:par>
                                <p:cTn id="23" presetID="0" presetClass="path" presetSubtype="0" fill="hold" grpId="2" nodeType="afterEffect">
                                  <p:stCondLst>
                                    <p:cond delay="0"/>
                                  </p:stCondLst>
                                  <p:childTnLst>
                                    <p:animMotion origin="layout" path="M -0.1441 0.1375 L -0.47674 0.1382 " pathEditMode="relative" rAng="0" ptsTypes="AA">
                                      <p:cBhvr>
                                        <p:cTn id="24" dur="500" fill="hold"/>
                                        <p:tgtEl>
                                          <p:spTgt spid="34"/>
                                        </p:tgtEl>
                                        <p:attrNameLst>
                                          <p:attrName>ppt_x</p:attrName>
                                          <p:attrName>ppt_y</p:attrName>
                                        </p:attrNameLst>
                                      </p:cBhvr>
                                      <p:rCtr x="-166" y="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32" dur="500" fill="hold"/>
                                        <p:tgtEl>
                                          <p:spTgt spid="70"/>
                                        </p:tgtEl>
                                        <p:attrNameLst>
                                          <p:attrName>ppt_x</p:attrName>
                                          <p:attrName>ppt_y</p:attrName>
                                        </p:attrNameLst>
                                      </p:cBhvr>
                                    </p:animMotion>
                                  </p:childTnLst>
                                </p:cTn>
                              </p:par>
                            </p:childTnLst>
                          </p:cTn>
                        </p:par>
                        <p:par>
                          <p:cTn id="33" fill="hold">
                            <p:stCondLst>
                              <p:cond delay="500"/>
                            </p:stCondLst>
                            <p:childTnLst>
                              <p:par>
                                <p:cTn id="34" presetID="0" presetClass="path" presetSubtype="0" fill="hold" grpId="2" nodeType="afterEffect">
                                  <p:stCondLst>
                                    <p:cond delay="0"/>
                                  </p:stCondLst>
                                  <p:childTnLst>
                                    <p:animMotion origin="layout" path="M -0.1441 0.1375 L -0.37882 0.13635 " pathEditMode="relative" rAng="0" ptsTypes="AA">
                                      <p:cBhvr>
                                        <p:cTn id="35" dur="500" fill="hold"/>
                                        <p:tgtEl>
                                          <p:spTgt spid="70"/>
                                        </p:tgtEl>
                                        <p:attrNameLst>
                                          <p:attrName>ppt_x</p:attrName>
                                          <p:attrName>ppt_y</p:attrName>
                                        </p:attrNameLst>
                                      </p:cBhvr>
                                      <p:rCtr x="-117" y="-1"/>
                                    </p:animMotion>
                                  </p:childTnLst>
                                </p:cTn>
                              </p:par>
                            </p:childTnLst>
                          </p:cTn>
                        </p:par>
                      </p:childTnLst>
                    </p:cTn>
                  </p:par>
                  <p:par>
                    <p:cTn id="36" fill="hold">
                      <p:stCondLst>
                        <p:cond delay="indefinite"/>
                      </p:stCondLst>
                      <p:childTnLst>
                        <p:par>
                          <p:cTn id="37" fill="hold">
                            <p:stCondLst>
                              <p:cond delay="0"/>
                            </p:stCondLst>
                            <p:childTnLst>
                              <p:par>
                                <p:cTn id="38" presetID="0" presetClass="path" presetSubtype="0" fill="hold" grpId="3" nodeType="clickEffect">
                                  <p:stCondLst>
                                    <p:cond delay="0"/>
                                  </p:stCondLst>
                                  <p:childTnLst>
                                    <p:animMotion origin="layout" path="M -0.37882 0.13635 L -0.14549 0.13635 " pathEditMode="relative" ptsTypes="AA">
                                      <p:cBhvr>
                                        <p:cTn id="39" dur="500" fill="hold"/>
                                        <p:tgtEl>
                                          <p:spTgt spid="70"/>
                                        </p:tgtEl>
                                        <p:attrNameLst>
                                          <p:attrName>ppt_x</p:attrName>
                                          <p:attrName>ppt_y</p:attrName>
                                        </p:attrNameLst>
                                      </p:cBhvr>
                                    </p:animMotion>
                                  </p:childTnLst>
                                </p:cTn>
                              </p:par>
                            </p:childTnLst>
                          </p:cTn>
                        </p:par>
                        <p:par>
                          <p:cTn id="40" fill="hold">
                            <p:stCondLst>
                              <p:cond delay="500"/>
                            </p:stCondLst>
                            <p:childTnLst>
                              <p:par>
                                <p:cTn id="41" presetID="0" presetClass="path" presetSubtype="0" fill="hold" grpId="4" nodeType="afterEffect">
                                  <p:stCondLst>
                                    <p:cond delay="0"/>
                                  </p:stCondLst>
                                  <p:childTnLst>
                                    <p:animMotion origin="layout" path="M -0.1441 0.1375 C -0.09792 0.14005 -0.05157 0.1426 -0.02778 0.16274 C -0.004 0.18264 -0.00608 0.24213 -0.00157 0.25811 " pathEditMode="relative" rAng="0" ptsTypes="aaA">
                                      <p:cBhvr>
                                        <p:cTn id="42" dur="500" fill="hold"/>
                                        <p:tgtEl>
                                          <p:spTgt spid="70"/>
                                        </p:tgtEl>
                                        <p:attrNameLst>
                                          <p:attrName>ppt_x</p:attrName>
                                          <p:attrName>ppt_y</p:attrName>
                                        </p:attrNameLst>
                                      </p:cBhvr>
                                      <p:rCtr x="71" y="60"/>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5" nodeType="clickEffect">
                                  <p:stCondLst>
                                    <p:cond delay="0"/>
                                  </p:stCondLst>
                                  <p:childTnLst>
                                    <p:set>
                                      <p:cBhvr>
                                        <p:cTn id="46" dur="1" fill="hold">
                                          <p:stCondLst>
                                            <p:cond delay="0"/>
                                          </p:stCondLst>
                                        </p:cTn>
                                        <p:tgtEl>
                                          <p:spTgt spid="70"/>
                                        </p:tgtEl>
                                        <p:attrNameLst>
                                          <p:attrName>style.visibility</p:attrName>
                                        </p:attrNameLst>
                                      </p:cBhvr>
                                      <p:to>
                                        <p:strVal val="hidden"/>
                                      </p:to>
                                    </p:set>
                                  </p:childTnLst>
                                </p:cTn>
                              </p:par>
                            </p:childTnLst>
                          </p:cTn>
                        </p:par>
                        <p:par>
                          <p:cTn id="47" fill="hold">
                            <p:stCondLst>
                              <p:cond delay="0"/>
                            </p:stCondLst>
                            <p:childTnLst>
                              <p:par>
                                <p:cTn id="48" presetID="0" presetClass="path" presetSubtype="0" fill="hold" grpId="3" nodeType="afterEffect">
                                  <p:stCondLst>
                                    <p:cond delay="0"/>
                                  </p:stCondLst>
                                  <p:childTnLst>
                                    <p:animMotion origin="layout" path="M -0.47674 0.1382 L -0.14948 0.13634 " pathEditMode="relative" rAng="0" ptsTypes="AA">
                                      <p:cBhvr>
                                        <p:cTn id="49" dur="500" fill="hold"/>
                                        <p:tgtEl>
                                          <p:spTgt spid="34"/>
                                        </p:tgtEl>
                                        <p:attrNameLst>
                                          <p:attrName>ppt_x</p:attrName>
                                          <p:attrName>ppt_y</p:attrName>
                                        </p:attrNameLst>
                                      </p:cBhvr>
                                      <p:rCtr x="164" y="-1"/>
                                    </p:animMotion>
                                  </p:childTnLst>
                                </p:cTn>
                              </p:par>
                            </p:childTnLst>
                          </p:cTn>
                        </p:par>
                        <p:par>
                          <p:cTn id="50" fill="hold">
                            <p:stCondLst>
                              <p:cond delay="500"/>
                            </p:stCondLst>
                            <p:childTnLst>
                              <p:par>
                                <p:cTn id="51" presetID="0" presetClass="path" presetSubtype="0" fill="hold" grpId="4" nodeType="afterEffect">
                                  <p:stCondLst>
                                    <p:cond delay="0"/>
                                  </p:stCondLst>
                                  <p:childTnLst>
                                    <p:animMotion origin="layout" path="M -0.1441 0.1375 C -0.09792 0.14005 -0.05157 0.1426 -0.02778 0.16274 C -0.004 0.18264 -0.00608 0.24213 -0.00157 0.25811 " pathEditMode="relative" rAng="0" ptsTypes="aaA">
                                      <p:cBhvr>
                                        <p:cTn id="52" dur="500" fill="hold"/>
                                        <p:tgtEl>
                                          <p:spTgt spid="34"/>
                                        </p:tgtEl>
                                        <p:attrNameLst>
                                          <p:attrName>ppt_x</p:attrName>
                                          <p:attrName>ppt_y</p:attrName>
                                        </p:attrNameLst>
                                      </p:cBhvr>
                                      <p:rCtr x="71" y="60"/>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5" nodeType="clickEffect">
                                  <p:stCondLst>
                                    <p:cond delay="0"/>
                                  </p:stCondLst>
                                  <p:childTnLst>
                                    <p:set>
                                      <p:cBhvr>
                                        <p:cTn id="56" dur="1" fill="hold">
                                          <p:stCondLst>
                                            <p:cond delay="0"/>
                                          </p:stCondLst>
                                        </p:cTn>
                                        <p:tgtEl>
                                          <p:spTgt spid="34"/>
                                        </p:tgtEl>
                                        <p:attrNameLst>
                                          <p:attrName>style.visibility</p:attrName>
                                        </p:attrNameLst>
                                      </p:cBhvr>
                                      <p:to>
                                        <p:strVal val="hidden"/>
                                      </p:to>
                                    </p:set>
                                  </p:childTnLst>
                                </p:cTn>
                              </p:par>
                            </p:childTnLst>
                          </p:cTn>
                        </p:par>
                        <p:par>
                          <p:cTn id="57" fill="hold">
                            <p:stCondLst>
                              <p:cond delay="0"/>
                            </p:stCondLst>
                            <p:childTnLst>
                              <p:par>
                                <p:cTn id="58" presetID="0" presetClass="path" presetSubtype="0" fill="hold" grpId="3" nodeType="afterEffect">
                                  <p:stCondLst>
                                    <p:cond delay="0"/>
                                  </p:stCondLst>
                                  <p:childTnLst>
                                    <p:animMotion origin="layout" path="M -0.56406 0.1382 L -0.14444 0.1375 " pathEditMode="relative" rAng="0" ptsTypes="AA">
                                      <p:cBhvr>
                                        <p:cTn id="59" dur="500" fill="hold"/>
                                        <p:tgtEl>
                                          <p:spTgt spid="35"/>
                                        </p:tgtEl>
                                        <p:attrNameLst>
                                          <p:attrName>ppt_x</p:attrName>
                                          <p:attrName>ppt_y</p:attrName>
                                        </p:attrNameLst>
                                      </p:cBhvr>
                                      <p:rCtr x="210" y="0"/>
                                    </p:animMotion>
                                  </p:childTnLst>
                                </p:cTn>
                              </p:par>
                            </p:childTnLst>
                          </p:cTn>
                        </p:par>
                        <p:par>
                          <p:cTn id="60" fill="hold">
                            <p:stCondLst>
                              <p:cond delay="500"/>
                            </p:stCondLst>
                            <p:childTnLst>
                              <p:par>
                                <p:cTn id="61" presetID="0" presetClass="path" presetSubtype="0" fill="hold" grpId="4" nodeType="afterEffect">
                                  <p:stCondLst>
                                    <p:cond delay="0"/>
                                  </p:stCondLst>
                                  <p:childTnLst>
                                    <p:animMotion origin="layout" path="M -0.1441 0.1375 C -0.09792 0.14005 -0.05157 0.1426 -0.02778 0.16274 C -0.004 0.18264 -0.00608 0.24213 -0.00157 0.25811 " pathEditMode="relative" rAng="0" ptsTypes="aaA">
                                      <p:cBhvr>
                                        <p:cTn id="62" dur="500" fill="hold"/>
                                        <p:tgtEl>
                                          <p:spTgt spid="35"/>
                                        </p:tgtEl>
                                        <p:attrNameLst>
                                          <p:attrName>ppt_x</p:attrName>
                                          <p:attrName>ppt_y</p:attrName>
                                        </p:attrNameLst>
                                      </p:cBhvr>
                                      <p:rCtr x="71" y="60"/>
                                    </p:animMotion>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5" nodeType="clickEffect">
                                  <p:stCondLst>
                                    <p:cond delay="0"/>
                                  </p:stCondLst>
                                  <p:childTnLst>
                                    <p:set>
                                      <p:cBhvr>
                                        <p:cTn id="66" dur="1" fill="hold">
                                          <p:stCondLst>
                                            <p:cond delay="0"/>
                                          </p:stCondLst>
                                        </p:cTn>
                                        <p:tgtEl>
                                          <p:spTgt spid="3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74" dur="500" fill="hold"/>
                                        <p:tgtEl>
                                          <p:spTgt spid="36"/>
                                        </p:tgtEl>
                                        <p:attrNameLst>
                                          <p:attrName>ppt_x</p:attrName>
                                          <p:attrName>ppt_y</p:attrName>
                                        </p:attrNameLst>
                                      </p:cBhvr>
                                    </p:animMotion>
                                  </p:childTnLst>
                                </p:cTn>
                              </p:par>
                            </p:childTnLst>
                          </p:cTn>
                        </p:par>
                        <p:par>
                          <p:cTn id="75" fill="hold">
                            <p:stCondLst>
                              <p:cond delay="500"/>
                            </p:stCondLst>
                            <p:childTnLst>
                              <p:par>
                                <p:cTn id="76" presetID="0" presetClass="path" presetSubtype="0" fill="hold" grpId="2" nodeType="afterEffect">
                                  <p:stCondLst>
                                    <p:cond delay="0"/>
                                  </p:stCondLst>
                                  <p:childTnLst>
                                    <p:animMotion origin="layout" path="M -0.1441 0.1375 L -0.58924 0.1382 " pathEditMode="relative" rAng="0" ptsTypes="AA">
                                      <p:cBhvr>
                                        <p:cTn id="77" dur="500" fill="hold"/>
                                        <p:tgtEl>
                                          <p:spTgt spid="36"/>
                                        </p:tgtEl>
                                        <p:attrNameLst>
                                          <p:attrName>ppt_x</p:attrName>
                                          <p:attrName>ppt_y</p:attrName>
                                        </p:attrNameLst>
                                      </p:cBhvr>
                                      <p:rCtr x="-223" y="0"/>
                                    </p:animMotion>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1" nodeType="clickEffect">
                                  <p:stCondLst>
                                    <p:cond delay="0"/>
                                  </p:stCondLst>
                                  <p:childTnLst>
                                    <p:set>
                                      <p:cBhvr>
                                        <p:cTn id="81" dur="1" fill="hold">
                                          <p:stCondLst>
                                            <p:cond delay="0"/>
                                          </p:stCondLst>
                                        </p:cTn>
                                        <p:tgtEl>
                                          <p:spTgt spid="3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85" dur="500" fill="hold"/>
                                        <p:tgtEl>
                                          <p:spTgt spid="37"/>
                                        </p:tgtEl>
                                        <p:attrNameLst>
                                          <p:attrName>ppt_x</p:attrName>
                                          <p:attrName>ppt_y</p:attrName>
                                        </p:attrNameLst>
                                      </p:cBhvr>
                                    </p:animMotion>
                                  </p:childTnLst>
                                </p:cTn>
                              </p:par>
                            </p:childTnLst>
                          </p:cTn>
                        </p:par>
                        <p:par>
                          <p:cTn id="86" fill="hold">
                            <p:stCondLst>
                              <p:cond delay="500"/>
                            </p:stCondLst>
                            <p:childTnLst>
                              <p:par>
                                <p:cTn id="87" presetID="0" presetClass="path" presetSubtype="0" fill="hold" grpId="2" nodeType="afterEffect">
                                  <p:stCondLst>
                                    <p:cond delay="0"/>
                                  </p:stCondLst>
                                  <p:childTnLst>
                                    <p:animMotion origin="layout" path="M -0.1441 0.1375 L -0.4967 0.1382 " pathEditMode="relative" rAng="0" ptsTypes="AA">
                                      <p:cBhvr>
                                        <p:cTn id="88" dur="500" fill="hold"/>
                                        <p:tgtEl>
                                          <p:spTgt spid="37"/>
                                        </p:tgtEl>
                                        <p:attrNameLst>
                                          <p:attrName>ppt_x</p:attrName>
                                          <p:attrName>ppt_y</p:attrName>
                                        </p:attrNameLst>
                                      </p:cBhvr>
                                      <p:rCtr x="-176" y="0"/>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1" nodeType="clickEffect">
                                  <p:stCondLst>
                                    <p:cond delay="0"/>
                                  </p:stCondLst>
                                  <p:childTnLst>
                                    <p:set>
                                      <p:cBhvr>
                                        <p:cTn id="9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96" dur="500" fill="hold"/>
                                        <p:tgtEl>
                                          <p:spTgt spid="38">
                                            <p:txEl>
                                              <p:pRg st="0" end="0"/>
                                            </p:txEl>
                                          </p:spTgt>
                                        </p:tgtEl>
                                        <p:attrNameLst>
                                          <p:attrName>ppt_x</p:attrName>
                                          <p:attrName>ppt_y</p:attrName>
                                        </p:attrNameLst>
                                      </p:cBhvr>
                                    </p:animMotion>
                                  </p:childTnLst>
                                </p:cTn>
                              </p:par>
                            </p:childTnLst>
                          </p:cTn>
                        </p:par>
                        <p:par>
                          <p:cTn id="97" fill="hold">
                            <p:stCondLst>
                              <p:cond delay="500"/>
                            </p:stCondLst>
                            <p:childTnLst>
                              <p:par>
                                <p:cTn id="98" presetID="0" presetClass="path" presetSubtype="0" fill="hold" grpId="2" nodeType="afterEffect">
                                  <p:stCondLst>
                                    <p:cond delay="0"/>
                                  </p:stCondLst>
                                  <p:childTnLst>
                                    <p:animMotion origin="layout" path="M -0.1441 0.1375 L -0.40278 0.1382 " pathEditMode="relative" rAng="0" ptsTypes="AA">
                                      <p:cBhvr>
                                        <p:cTn id="99" dur="500" fill="hold"/>
                                        <p:tgtEl>
                                          <p:spTgt spid="38">
                                            <p:txEl>
                                              <p:pRg st="0" end="0"/>
                                            </p:txEl>
                                          </p:spTgt>
                                        </p:tgtEl>
                                        <p:attrNameLst>
                                          <p:attrName>ppt_x</p:attrName>
                                          <p:attrName>ppt_y</p:attrName>
                                        </p:attrNameLst>
                                      </p:cBhvr>
                                      <p:rCtr x="-129" y="0"/>
                                    </p:animMotion>
                                  </p:childTnLst>
                                </p:cTn>
                              </p:par>
                            </p:childTnLst>
                          </p:cTn>
                        </p:par>
                      </p:childTnLst>
                    </p:cTn>
                  </p:par>
                  <p:par>
                    <p:cTn id="100" fill="hold">
                      <p:stCondLst>
                        <p:cond delay="indefinite"/>
                      </p:stCondLst>
                      <p:childTnLst>
                        <p:par>
                          <p:cTn id="101" fill="hold">
                            <p:stCondLst>
                              <p:cond delay="0"/>
                            </p:stCondLst>
                            <p:childTnLst>
                              <p:par>
                                <p:cTn id="102" presetID="0" presetClass="path" presetSubtype="0" accel="50000" decel="50000" fill="hold" grpId="3" nodeType="clickEffect">
                                  <p:stCondLst>
                                    <p:cond delay="0"/>
                                  </p:stCondLst>
                                  <p:childTnLst>
                                    <p:animMotion origin="layout" path="M -0.58924 0.1382 C -0.65521 0.14422 -0.72118 0.15047 -0.75868 0.17338 C -0.79618 0.1963 -0.80504 0.25857 -0.81424 0.2757 " pathEditMode="relative" ptsTypes="aaA">
                                      <p:cBhvr>
                                        <p:cTn id="103" dur="500" fill="hold"/>
                                        <p:tgtEl>
                                          <p:spTgt spid="36"/>
                                        </p:tgtEl>
                                        <p:attrNameLst>
                                          <p:attrName>ppt_x</p:attrName>
                                          <p:attrName>ppt_y</p:attrName>
                                        </p:attrNameLst>
                                      </p:cBhvr>
                                    </p:animMotion>
                                  </p:childTnLst>
                                </p:cTn>
                              </p:par>
                              <p:par>
                                <p:cTn id="104" presetID="0" presetClass="path" presetSubtype="0" fill="hold" grpId="3" nodeType="withEffect">
                                  <p:stCondLst>
                                    <p:cond delay="0"/>
                                  </p:stCondLst>
                                  <p:childTnLst>
                                    <p:animMotion origin="layout" path="M -0.4967 0.1382 L -0.59063 0.1382 " pathEditMode="relative" ptsTypes="AA">
                                      <p:cBhvr>
                                        <p:cTn id="105" dur="500" fill="hold"/>
                                        <p:tgtEl>
                                          <p:spTgt spid="37"/>
                                        </p:tgtEl>
                                        <p:attrNameLst>
                                          <p:attrName>ppt_x</p:attrName>
                                          <p:attrName>ppt_y</p:attrName>
                                        </p:attrNameLst>
                                      </p:cBhvr>
                                    </p:animMotion>
                                  </p:childTnLst>
                                </p:cTn>
                              </p:par>
                              <p:par>
                                <p:cTn id="106" presetID="0" presetClass="path" presetSubtype="0" fill="hold" grpId="3" nodeType="withEffect">
                                  <p:stCondLst>
                                    <p:cond delay="0"/>
                                  </p:stCondLst>
                                  <p:childTnLst>
                                    <p:animMotion origin="layout" path="M -0.39879 0.1382 L -0.49671 0.1382 " pathEditMode="relative" ptsTypes="AA">
                                      <p:cBhvr>
                                        <p:cTn id="107" dur="500" fill="hold"/>
                                        <p:tgtEl>
                                          <p:spTgt spid="38">
                                            <p:txEl>
                                              <p:pRg st="0" end="0"/>
                                            </p:txEl>
                                          </p:spTgt>
                                        </p:tgtEl>
                                        <p:attrNameLst>
                                          <p:attrName>ppt_x</p:attrName>
                                          <p:attrName>ppt_y</p:attrName>
                                        </p:attrNameLst>
                                      </p:cBhvr>
                                    </p:animMotion>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4" nodeType="clickEffect">
                                  <p:stCondLst>
                                    <p:cond delay="0"/>
                                  </p:stCondLst>
                                  <p:childTnLst>
                                    <p:set>
                                      <p:cBhvr>
                                        <p:cTn id="111" dur="1" fill="hold">
                                          <p:stCondLst>
                                            <p:cond delay="0"/>
                                          </p:stCondLst>
                                        </p:cTn>
                                        <p:tgtEl>
                                          <p:spTgt spid="36"/>
                                        </p:tgtEl>
                                        <p:attrNameLst>
                                          <p:attrName>style.visibility</p:attrName>
                                        </p:attrNameLst>
                                      </p:cBhvr>
                                      <p:to>
                                        <p:strVal val="hidden"/>
                                      </p:to>
                                    </p:set>
                                  </p:childTnLst>
                                </p:cTn>
                              </p:par>
                            </p:childTnLst>
                          </p:cTn>
                        </p:par>
                        <p:par>
                          <p:cTn id="112" fill="hold">
                            <p:stCondLst>
                              <p:cond delay="0"/>
                            </p:stCondLst>
                            <p:childTnLst>
                              <p:par>
                                <p:cTn id="113" presetID="0" presetClass="path" presetSubtype="0" fill="hold" nodeType="afterEffect">
                                  <p:stCondLst>
                                    <p:cond delay="0"/>
                                  </p:stCondLst>
                                  <p:childTnLst>
                                    <p:animMotion origin="layout" path="M -0.58924 0.1382 C -0.65521 0.14422 -0.72118 0.15047 -0.75868 0.17338 C -0.79618 0.1963 -0.80504 0.25857 -0.81424 0.2757 " pathEditMode="relative" ptsTypes="aaA">
                                      <p:cBhvr>
                                        <p:cTn id="114" dur="500" fill="hold"/>
                                        <p:tgtEl>
                                          <p:spTgt spid="37"/>
                                        </p:tgtEl>
                                        <p:attrNameLst>
                                          <p:attrName>ppt_x</p:attrName>
                                          <p:attrName>ppt_y</p:attrName>
                                        </p:attrNameLst>
                                      </p:cBhvr>
                                    </p:animMotion>
                                  </p:childTnLst>
                                </p:cTn>
                              </p:par>
                              <p:par>
                                <p:cTn id="115" presetID="0" presetClass="path" presetSubtype="0" fill="hold" grpId="4" nodeType="withEffect">
                                  <p:stCondLst>
                                    <p:cond delay="0"/>
                                  </p:stCondLst>
                                  <p:childTnLst>
                                    <p:animMotion origin="layout" path="M -0.4967 0.1382 L -0.58854 0.13866 " pathEditMode="relative" rAng="0" ptsTypes="AA">
                                      <p:cBhvr>
                                        <p:cTn id="116" dur="500" fill="hold"/>
                                        <p:tgtEl>
                                          <p:spTgt spid="38">
                                            <p:txEl>
                                              <p:pRg st="0" end="0"/>
                                            </p:txEl>
                                          </p:spTgt>
                                        </p:tgtEl>
                                        <p:attrNameLst>
                                          <p:attrName>ppt_x</p:attrName>
                                          <p:attrName>ppt_y</p:attrName>
                                        </p:attrNameLst>
                                      </p:cBhvr>
                                      <p:rCtr x="-46" y="0"/>
                                    </p:animMotion>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37"/>
                                        </p:tgtEl>
                                        <p:attrNameLst>
                                          <p:attrName>style.visibility</p:attrName>
                                        </p:attrNameLst>
                                      </p:cBhvr>
                                      <p:to>
                                        <p:strVal val="hidden"/>
                                      </p:to>
                                    </p:set>
                                  </p:childTnLst>
                                </p:cTn>
                              </p:par>
                              <p:par>
                                <p:cTn id="121" presetID="0" presetClass="path" presetSubtype="0" accel="50000" decel="50000" fill="hold" nodeType="withEffect">
                                  <p:stCondLst>
                                    <p:cond delay="0"/>
                                  </p:stCondLst>
                                  <p:childTnLst>
                                    <p:animMotion origin="layout" path="M -0.58264 0.13889 C -0.64583 0.13657 -0.70886 0.13449 -0.7467 0.15648 C -0.78455 0.17847 -0.79948 0.25185 -0.81007 0.27106 " pathEditMode="relative" ptsTypes="aaA">
                                      <p:cBhvr>
                                        <p:cTn id="122" dur="1000" fill="hold"/>
                                        <p:tgtEl>
                                          <p:spTgt spid="38">
                                            <p:txEl>
                                              <p:pRg st="0" end="0"/>
                                            </p:txEl>
                                          </p:spTgt>
                                        </p:tgtEl>
                                        <p:attrNameLst>
                                          <p:attrName>ppt_x</p:attrName>
                                          <p:attrName>ppt_y</p:attrName>
                                        </p:attrNameLst>
                                      </p:cBhvr>
                                    </p:animMotion>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5" nodeType="clickEffect">
                                  <p:stCondLst>
                                    <p:cond delay="0"/>
                                  </p:stCondLst>
                                  <p:childTnLst>
                                    <p:set>
                                      <p:cBhvr>
                                        <p:cTn id="126" dur="1" fill="hold">
                                          <p:stCondLst>
                                            <p:cond delay="0"/>
                                          </p:stCondLst>
                                        </p:cTn>
                                        <p:tgtEl>
                                          <p:spTgt spid="3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P spid="70" grpId="2"/>
      <p:bldP spid="70" grpId="3"/>
      <p:bldP spid="70" grpId="4"/>
      <p:bldP spid="70" grpId="5"/>
      <p:bldP spid="34" grpId="0"/>
      <p:bldP spid="34" grpId="1"/>
      <p:bldP spid="34" grpId="2"/>
      <p:bldP spid="34" grpId="3"/>
      <p:bldP spid="34" grpId="4"/>
      <p:bldP spid="34" grpId="5"/>
      <p:bldP spid="35" grpId="0"/>
      <p:bldP spid="35" grpId="1"/>
      <p:bldP spid="35" grpId="2"/>
      <p:bldP spid="35" grpId="3"/>
      <p:bldP spid="35" grpId="4"/>
      <p:bldP spid="35" grpId="5"/>
      <p:bldP spid="36" grpId="0"/>
      <p:bldP spid="36" grpId="1"/>
      <p:bldP spid="36" grpId="2"/>
      <p:bldP spid="36" grpId="3"/>
      <p:bldP spid="36" grpId="4"/>
      <p:bldP spid="37" grpId="0"/>
      <p:bldP spid="37" grpId="1"/>
      <p:bldP spid="37" grpId="2"/>
      <p:bldP spid="37" grpId="3"/>
      <p:bldP spid="38" grpId="0" build="allAtOnce"/>
      <p:bldP spid="38" grpId="1" build="allAtOnce"/>
      <p:bldP spid="38" grpId="2" build="allAtOnce"/>
      <p:bldP spid="38" grpId="3" build="allAtOnce"/>
      <p:bldP spid="38" grpId="4" build="allAtOnce"/>
      <p:bldP spid="38" grpId="5" build="allAtOnce"/>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6716" name="Rectangle 28"/>
          <p:cNvSpPr>
            <a:spLocks noChangeArrowheads="1"/>
          </p:cNvSpPr>
          <p:nvPr/>
        </p:nvSpPr>
        <p:spPr bwMode="auto">
          <a:xfrm>
            <a:off x="495300" y="2322284"/>
            <a:ext cx="8153400" cy="428171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626690"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a:t>
            </a:r>
            <a:r>
              <a:rPr lang="en-US" sz="4000" dirty="0" smtClean="0">
                <a:solidFill>
                  <a:srgbClr val="FF0000"/>
                </a:solidFill>
              </a:rPr>
              <a:t>the Map Classes</a:t>
            </a:r>
            <a:endParaRPr lang="en-US" sz="4200" dirty="0">
              <a:solidFill>
                <a:srgbClr val="FF0000"/>
              </a:solidFill>
            </a:endParaRPr>
          </a:p>
        </p:txBody>
      </p:sp>
      <p:sp>
        <p:nvSpPr>
          <p:cNvPr id="626693" name="Text Box 5"/>
          <p:cNvSpPr txBox="1">
            <a:spLocks noChangeArrowheads="1"/>
          </p:cNvSpPr>
          <p:nvPr/>
        </p:nvSpPr>
        <p:spPr bwMode="auto">
          <a:xfrm>
            <a:off x="647700" y="2244043"/>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map.size()</a:t>
            </a:r>
          </a:p>
        </p:txBody>
      </p:sp>
      <p:sp>
        <p:nvSpPr>
          <p:cNvPr id="626694" name="Text Box 6"/>
          <p:cNvSpPr txBox="1">
            <a:spLocks noChangeArrowheads="1"/>
          </p:cNvSpPr>
          <p:nvPr/>
        </p:nvSpPr>
        <p:spPr bwMode="auto">
          <a:xfrm>
            <a:off x="952500" y="2525031"/>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number of key/value pairs in the map.</a:t>
            </a:r>
          </a:p>
        </p:txBody>
      </p:sp>
      <p:sp>
        <p:nvSpPr>
          <p:cNvPr id="626697" name="Text Box 9"/>
          <p:cNvSpPr txBox="1">
            <a:spLocks noChangeArrowheads="1"/>
          </p:cNvSpPr>
          <p:nvPr/>
        </p:nvSpPr>
        <p:spPr bwMode="auto">
          <a:xfrm>
            <a:off x="647700" y="2855458"/>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map.isEmpty()</a:t>
            </a:r>
          </a:p>
        </p:txBody>
      </p:sp>
      <p:sp>
        <p:nvSpPr>
          <p:cNvPr id="626698" name="Text Box 10"/>
          <p:cNvSpPr txBox="1">
            <a:spLocks noChangeArrowheads="1"/>
          </p:cNvSpPr>
          <p:nvPr/>
        </p:nvSpPr>
        <p:spPr bwMode="auto">
          <a:xfrm>
            <a:off x="952500" y="3149146"/>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map is empty.  </a:t>
            </a:r>
          </a:p>
        </p:txBody>
      </p:sp>
      <p:sp>
        <p:nvSpPr>
          <p:cNvPr id="626701" name="Text Box 13"/>
          <p:cNvSpPr txBox="1">
            <a:spLocks noChangeArrowheads="1"/>
          </p:cNvSpPr>
          <p:nvPr/>
        </p:nvSpPr>
        <p:spPr bwMode="auto">
          <a:xfrm>
            <a:off x="647700" y="3467478"/>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map.put(key</a:t>
            </a:r>
            <a:r>
              <a:rPr lang="en-US" sz="2000" dirty="0">
                <a:solidFill>
                  <a:srgbClr val="000000"/>
                </a:solidFill>
                <a:latin typeface="Courier New" charset="0"/>
              </a:rPr>
              <a:t>, value)    </a:t>
            </a:r>
            <a:r>
              <a:rPr lang="en-US" sz="2000" b="0" i="1" dirty="0">
                <a:solidFill>
                  <a:srgbClr val="000000"/>
                </a:solidFill>
              </a:rPr>
              <a:t>or</a:t>
            </a:r>
            <a:r>
              <a:rPr lang="en-US" sz="2000" dirty="0">
                <a:solidFill>
                  <a:srgbClr val="000000"/>
                </a:solidFill>
                <a:latin typeface="Courier New" charset="0"/>
              </a:rPr>
              <a:t>      </a:t>
            </a:r>
            <a:r>
              <a:rPr lang="en-US" sz="2000" dirty="0" err="1">
                <a:solidFill>
                  <a:srgbClr val="000000"/>
                </a:solidFill>
                <a:latin typeface="Courier New" charset="0"/>
              </a:rPr>
              <a:t>map[key</a:t>
            </a:r>
            <a:r>
              <a:rPr lang="en-US" sz="2000" dirty="0">
                <a:solidFill>
                  <a:srgbClr val="000000"/>
                </a:solidFill>
                <a:latin typeface="Courier New" charset="0"/>
              </a:rPr>
              <a:t>] = value;</a:t>
            </a:r>
          </a:p>
        </p:txBody>
      </p:sp>
      <p:sp>
        <p:nvSpPr>
          <p:cNvPr id="626702" name="Text Box 14"/>
          <p:cNvSpPr txBox="1">
            <a:spLocks noChangeArrowheads="1"/>
          </p:cNvSpPr>
          <p:nvPr/>
        </p:nvSpPr>
        <p:spPr bwMode="auto">
          <a:xfrm>
            <a:off x="952500" y="3748466"/>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Makes an association between </a:t>
            </a:r>
            <a:r>
              <a:rPr lang="en-US" sz="1600">
                <a:solidFill>
                  <a:srgbClr val="000000"/>
                </a:solidFill>
                <a:latin typeface="Courier New" charset="0"/>
              </a:rPr>
              <a:t>key</a:t>
            </a:r>
            <a:r>
              <a:rPr lang="en-US" sz="1800" b="0">
                <a:solidFill>
                  <a:srgbClr val="000000"/>
                </a:solidFill>
              </a:rPr>
              <a:t> and </a:t>
            </a:r>
            <a:r>
              <a:rPr lang="en-US" sz="1600">
                <a:solidFill>
                  <a:srgbClr val="000000"/>
                </a:solidFill>
                <a:latin typeface="Courier New" charset="0"/>
              </a:rPr>
              <a:t>value</a:t>
            </a:r>
            <a:r>
              <a:rPr lang="en-US" sz="1800" b="0">
                <a:solidFill>
                  <a:srgbClr val="000000"/>
                </a:solidFill>
              </a:rPr>
              <a:t>, discarding any existing one.</a:t>
            </a:r>
          </a:p>
        </p:txBody>
      </p:sp>
      <p:sp>
        <p:nvSpPr>
          <p:cNvPr id="626705" name="Text Box 17"/>
          <p:cNvSpPr txBox="1">
            <a:spLocks noChangeArrowheads="1"/>
          </p:cNvSpPr>
          <p:nvPr/>
        </p:nvSpPr>
        <p:spPr bwMode="auto">
          <a:xfrm>
            <a:off x="647700" y="4066798"/>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map.get(key)           </a:t>
            </a:r>
            <a:r>
              <a:rPr lang="en-US" sz="2000" b="0" i="1">
                <a:solidFill>
                  <a:srgbClr val="000000"/>
                </a:solidFill>
              </a:rPr>
              <a:t>or</a:t>
            </a:r>
            <a:r>
              <a:rPr lang="en-US" sz="2000">
                <a:solidFill>
                  <a:srgbClr val="000000"/>
                </a:solidFill>
                <a:latin typeface="Courier New" charset="0"/>
              </a:rPr>
              <a:t>      map[key]</a:t>
            </a:r>
          </a:p>
        </p:txBody>
      </p:sp>
      <p:sp>
        <p:nvSpPr>
          <p:cNvPr id="626706" name="Text Box 18"/>
          <p:cNvSpPr txBox="1">
            <a:spLocks noChangeArrowheads="1"/>
          </p:cNvSpPr>
          <p:nvPr/>
        </p:nvSpPr>
        <p:spPr bwMode="auto">
          <a:xfrm>
            <a:off x="952500" y="4360486"/>
            <a:ext cx="77343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most recent value associated with </a:t>
            </a:r>
            <a:r>
              <a:rPr lang="en-US" sz="1600">
                <a:solidFill>
                  <a:srgbClr val="000000"/>
                </a:solidFill>
                <a:latin typeface="Courier New" charset="0"/>
              </a:rPr>
              <a:t>key</a:t>
            </a:r>
            <a:r>
              <a:rPr lang="en-US" sz="1800" b="0">
                <a:solidFill>
                  <a:srgbClr val="000000"/>
                </a:solidFill>
              </a:rPr>
              <a:t>.</a:t>
            </a:r>
          </a:p>
        </p:txBody>
      </p:sp>
      <p:sp>
        <p:nvSpPr>
          <p:cNvPr id="626709" name="Text Box 21"/>
          <p:cNvSpPr txBox="1">
            <a:spLocks noChangeArrowheads="1"/>
          </p:cNvSpPr>
          <p:nvPr/>
        </p:nvSpPr>
        <p:spPr bwMode="auto">
          <a:xfrm>
            <a:off x="647700" y="4676626"/>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map.containsKey(key)</a:t>
            </a:r>
          </a:p>
        </p:txBody>
      </p:sp>
      <p:sp>
        <p:nvSpPr>
          <p:cNvPr id="626710" name="Text Box 22"/>
          <p:cNvSpPr txBox="1">
            <a:spLocks noChangeArrowheads="1"/>
          </p:cNvSpPr>
          <p:nvPr/>
        </p:nvSpPr>
        <p:spPr bwMode="auto">
          <a:xfrm>
            <a:off x="952500" y="4970313"/>
            <a:ext cx="77343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there is a value associated with </a:t>
            </a:r>
            <a:r>
              <a:rPr lang="en-US" sz="1600">
                <a:solidFill>
                  <a:srgbClr val="000000"/>
                </a:solidFill>
                <a:latin typeface="Courier New" charset="0"/>
              </a:rPr>
              <a:t>key</a:t>
            </a:r>
            <a:r>
              <a:rPr lang="en-US" sz="1800" b="0">
                <a:solidFill>
                  <a:srgbClr val="000000"/>
                </a:solidFill>
              </a:rPr>
              <a:t>.</a:t>
            </a:r>
          </a:p>
        </p:txBody>
      </p:sp>
      <p:sp>
        <p:nvSpPr>
          <p:cNvPr id="626713" name="Text Box 25"/>
          <p:cNvSpPr txBox="1">
            <a:spLocks noChangeArrowheads="1"/>
          </p:cNvSpPr>
          <p:nvPr/>
        </p:nvSpPr>
        <p:spPr bwMode="auto">
          <a:xfrm>
            <a:off x="647700" y="5289628"/>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map.remove(key)</a:t>
            </a:r>
          </a:p>
        </p:txBody>
      </p:sp>
      <p:sp>
        <p:nvSpPr>
          <p:cNvPr id="626714" name="Text Box 26"/>
          <p:cNvSpPr txBox="1">
            <a:spLocks noChangeArrowheads="1"/>
          </p:cNvSpPr>
          <p:nvPr/>
        </p:nvSpPr>
        <p:spPr bwMode="auto">
          <a:xfrm>
            <a:off x="952500" y="5583316"/>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t>
            </a:r>
            <a:r>
              <a:rPr lang="en-US" sz="1600">
                <a:solidFill>
                  <a:srgbClr val="000000"/>
                </a:solidFill>
                <a:latin typeface="Courier New" charset="0"/>
              </a:rPr>
              <a:t>key</a:t>
            </a:r>
            <a:r>
              <a:rPr lang="en-US" sz="1800" b="0">
                <a:solidFill>
                  <a:srgbClr val="000000"/>
                </a:solidFill>
              </a:rPr>
              <a:t> from the map along with its associated value, if any.</a:t>
            </a:r>
          </a:p>
        </p:txBody>
      </p:sp>
      <p:sp>
        <p:nvSpPr>
          <p:cNvPr id="626717" name="Text Box 29"/>
          <p:cNvSpPr txBox="1">
            <a:spLocks noChangeArrowheads="1"/>
          </p:cNvSpPr>
          <p:nvPr/>
        </p:nvSpPr>
        <p:spPr bwMode="auto">
          <a:xfrm>
            <a:off x="647700" y="5912156"/>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map.clear()</a:t>
            </a:r>
          </a:p>
        </p:txBody>
      </p:sp>
      <p:sp>
        <p:nvSpPr>
          <p:cNvPr id="626718" name="Text Box 30"/>
          <p:cNvSpPr txBox="1">
            <a:spLocks noChangeArrowheads="1"/>
          </p:cNvSpPr>
          <p:nvPr/>
        </p:nvSpPr>
        <p:spPr bwMode="auto">
          <a:xfrm>
            <a:off x="952500" y="6205843"/>
            <a:ext cx="76200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all key/value pairs from the map.</a:t>
            </a:r>
          </a:p>
        </p:txBody>
      </p:sp>
      <p:cxnSp>
        <p:nvCxnSpPr>
          <p:cNvPr id="32" name="Straight Connector 31"/>
          <p:cNvCxnSpPr/>
          <p:nvPr/>
        </p:nvCxnSpPr>
        <p:spPr bwMode="auto">
          <a:xfrm flipV="1">
            <a:off x="508000" y="2933958"/>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flipV="1">
            <a:off x="508000" y="3545632"/>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flipV="1">
            <a:off x="508000" y="4157306"/>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flipV="1">
            <a:off x="508000" y="4768980"/>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508000" y="5380654"/>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flipV="1">
            <a:off x="508000" y="5992328"/>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4" name="Rectangle 7"/>
          <p:cNvSpPr>
            <a:spLocks noChangeArrowheads="1"/>
          </p:cNvSpPr>
          <p:nvPr/>
        </p:nvSpPr>
        <p:spPr bwMode="auto">
          <a:xfrm>
            <a:off x="482600" y="1155700"/>
            <a:ext cx="82042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A </a:t>
            </a:r>
            <a:r>
              <a:rPr lang="en-US" sz="2400" i="1" dirty="0" smtClean="0">
                <a:solidFill>
                  <a:srgbClr val="000000"/>
                </a:solidFill>
              </a:rPr>
              <a:t>map</a:t>
            </a:r>
            <a:r>
              <a:rPr lang="en-US" sz="2400" b="0" dirty="0" smtClean="0">
                <a:solidFill>
                  <a:srgbClr val="000000"/>
                </a:solidFill>
              </a:rPr>
              <a:t> associates </a:t>
            </a:r>
            <a:r>
              <a:rPr lang="en-US" sz="2400" i="1" dirty="0" smtClean="0">
                <a:solidFill>
                  <a:srgbClr val="000000"/>
                </a:solidFill>
              </a:rPr>
              <a:t>keys</a:t>
            </a:r>
            <a:r>
              <a:rPr lang="en-US" sz="2400" b="0" dirty="0" smtClean="0">
                <a:solidFill>
                  <a:srgbClr val="000000"/>
                </a:solidFill>
              </a:rPr>
              <a:t> and </a:t>
            </a:r>
            <a:r>
              <a:rPr lang="en-US" sz="2400" i="1" dirty="0" smtClean="0">
                <a:solidFill>
                  <a:srgbClr val="000000"/>
                </a:solidFill>
              </a:rPr>
              <a:t>values</a:t>
            </a:r>
            <a:r>
              <a:rPr lang="en-US" sz="2400" b="0" dirty="0" smtClean="0">
                <a:solidFill>
                  <a:srgbClr val="000000"/>
                </a:solidFill>
              </a:rPr>
              <a:t>.  The Stanford library offers two flavors of maps—</a:t>
            </a:r>
            <a:r>
              <a:rPr lang="en-US" sz="2000" dirty="0" smtClean="0">
                <a:solidFill>
                  <a:srgbClr val="000000"/>
                </a:solidFill>
                <a:latin typeface="Courier New"/>
                <a:cs typeface="Courier New"/>
              </a:rPr>
              <a:t>Map</a:t>
            </a:r>
            <a:r>
              <a:rPr lang="en-US" sz="2400" b="0" dirty="0" smtClean="0">
                <a:solidFill>
                  <a:srgbClr val="000000"/>
                </a:solidFill>
              </a:rPr>
              <a:t> and </a:t>
            </a:r>
            <a:r>
              <a:rPr lang="en-US" sz="2000" dirty="0" err="1" smtClean="0">
                <a:solidFill>
                  <a:srgbClr val="000000"/>
                </a:solidFill>
                <a:latin typeface="Courier New"/>
                <a:cs typeface="Courier New"/>
              </a:rPr>
              <a:t>HashMap</a:t>
            </a:r>
            <a:r>
              <a:rPr lang="en-US" sz="2400" b="0" dirty="0" smtClean="0">
                <a:solidFill>
                  <a:srgbClr val="000000"/>
                </a:solidFill>
              </a:rPr>
              <a:t>—both of which implement the following methods: </a:t>
            </a:r>
            <a:endParaRPr lang="en-US" sz="2400" b="0" dirty="0">
              <a:solidFill>
                <a:srgbClr val="00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Using Maps in an Application</a:t>
            </a:r>
            <a:endParaRPr lang="en-US" sz="4000" dirty="0">
              <a:solidFill>
                <a:schemeClr val="tx1"/>
              </a:solidFill>
            </a:endParaRPr>
          </a:p>
        </p:txBody>
      </p:sp>
      <p:sp>
        <p:nvSpPr>
          <p:cNvPr id="630791" name="Rectangle 7"/>
          <p:cNvSpPr>
            <a:spLocks noChangeArrowheads="1"/>
          </p:cNvSpPr>
          <p:nvPr/>
        </p:nvSpPr>
        <p:spPr bwMode="auto">
          <a:xfrm>
            <a:off x="482600" y="1155700"/>
            <a:ext cx="81280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Before going on to create new applications of maps, it seems worth going through the example from the text, which uses a map to associate three-letter airport codes with their locations. </a:t>
            </a:r>
          </a:p>
        </p:txBody>
      </p:sp>
      <p:grpSp>
        <p:nvGrpSpPr>
          <p:cNvPr id="2" name="Group 10"/>
          <p:cNvGrpSpPr/>
          <p:nvPr/>
        </p:nvGrpSpPr>
        <p:grpSpPr>
          <a:xfrm>
            <a:off x="482600" y="2273300"/>
            <a:ext cx="8128000" cy="3136900"/>
            <a:chOff x="482600" y="2273300"/>
            <a:chExt cx="8128000" cy="3136900"/>
          </a:xfrm>
        </p:grpSpPr>
        <p:sp>
          <p:nvSpPr>
            <p:cNvPr id="630792" name="Rectangle 8"/>
            <p:cNvSpPr>
              <a:spLocks noChangeArrowheads="1"/>
            </p:cNvSpPr>
            <p:nvPr/>
          </p:nvSpPr>
          <p:spPr bwMode="auto">
            <a:xfrm>
              <a:off x="482600" y="2273300"/>
              <a:ext cx="8128000" cy="546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association list is stored in a text file that looks like this:</a:t>
              </a:r>
            </a:p>
          </p:txBody>
        </p:sp>
        <p:sp>
          <p:nvSpPr>
            <p:cNvPr id="630793" name="Rectangle 9"/>
            <p:cNvSpPr>
              <a:spLocks noChangeArrowheads="1"/>
            </p:cNvSpPr>
            <p:nvPr/>
          </p:nvSpPr>
          <p:spPr bwMode="auto">
            <a:xfrm>
              <a:off x="1143000" y="2895600"/>
              <a:ext cx="7010400" cy="25146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0794" name="Text Box 10"/>
            <p:cNvSpPr txBox="1">
              <a:spLocks noChangeArrowheads="1"/>
            </p:cNvSpPr>
            <p:nvPr/>
          </p:nvSpPr>
          <p:spPr bwMode="auto">
            <a:xfrm>
              <a:off x="1155700" y="2895600"/>
              <a:ext cx="6629400" cy="2289175"/>
            </a:xfrm>
            <a:prstGeom prst="rect">
              <a:avLst/>
            </a:prstGeom>
            <a:noFill/>
            <a:ln w="9525">
              <a:noFill/>
              <a:miter lim="800000"/>
              <a:headEnd/>
              <a:tailEnd/>
            </a:ln>
            <a:effectLst/>
          </p:spPr>
          <p:txBody>
            <a:bodyPr>
              <a:prstTxWarp prst="textNoShape">
                <a:avLst/>
              </a:prstTxWarp>
              <a:spAutoFit/>
            </a:bodyPr>
            <a:lstStyle/>
            <a:p>
              <a:pPr algn="just"/>
              <a:r>
                <a:rPr lang="en-US" sz="1800">
                  <a:solidFill>
                    <a:srgbClr val="000000"/>
                  </a:solidFill>
                  <a:latin typeface="Courier New" charset="0"/>
                </a:rPr>
                <a:t>ATL=Atlanta, GA, USA</a:t>
              </a:r>
            </a:p>
            <a:p>
              <a:pPr algn="just"/>
              <a:r>
                <a:rPr lang="en-US" sz="1800">
                  <a:solidFill>
                    <a:srgbClr val="000000"/>
                  </a:solidFill>
                  <a:latin typeface="Courier New" charset="0"/>
                </a:rPr>
                <a:t>ORD=Chicago, IL, USA</a:t>
              </a:r>
            </a:p>
            <a:p>
              <a:pPr algn="just"/>
              <a:r>
                <a:rPr lang="en-US" sz="1800">
                  <a:solidFill>
                    <a:srgbClr val="000000"/>
                  </a:solidFill>
                  <a:latin typeface="Courier New" charset="0"/>
                </a:rPr>
                <a:t>LHR=London, England, United Kingdom</a:t>
              </a:r>
            </a:p>
            <a:p>
              <a:pPr algn="just"/>
              <a:r>
                <a:rPr lang="en-US" sz="1800">
                  <a:solidFill>
                    <a:srgbClr val="000000"/>
                  </a:solidFill>
                  <a:latin typeface="Courier New" charset="0"/>
                </a:rPr>
                <a:t>HND=Tokyo, Japan</a:t>
              </a:r>
            </a:p>
            <a:p>
              <a:pPr algn="just"/>
              <a:r>
                <a:rPr lang="en-US" sz="1800">
                  <a:solidFill>
                    <a:srgbClr val="000000"/>
                  </a:solidFill>
                  <a:latin typeface="Courier New" charset="0"/>
                </a:rPr>
                <a:t>LAX=Los Angeles, CA, USA</a:t>
              </a:r>
            </a:p>
            <a:p>
              <a:pPr algn="just"/>
              <a:r>
                <a:rPr lang="en-US" sz="1800">
                  <a:solidFill>
                    <a:srgbClr val="000000"/>
                  </a:solidFill>
                  <a:latin typeface="Courier New" charset="0"/>
                </a:rPr>
                <a:t>CDG=Paris, France</a:t>
              </a:r>
            </a:p>
            <a:p>
              <a:pPr algn="just"/>
              <a:r>
                <a:rPr lang="en-US" sz="1800">
                  <a:solidFill>
                    <a:srgbClr val="000000"/>
                  </a:solidFill>
                  <a:latin typeface="Courier New" charset="0"/>
                </a:rPr>
                <a:t>DFW=Dallas/Ft Worth, TX, USA</a:t>
              </a:r>
            </a:p>
            <a:p>
              <a:pPr algn="just"/>
              <a:r>
                <a:rPr lang="en-US" sz="1800">
                  <a:solidFill>
                    <a:srgbClr val="000000"/>
                  </a:solidFill>
                  <a:latin typeface="Courier New" charset="0"/>
                </a:rPr>
                <a:t>FRA=Frankfurt, Germany</a:t>
              </a:r>
            </a:p>
          </p:txBody>
        </p:sp>
        <p:sp>
          <p:nvSpPr>
            <p:cNvPr id="630795" name="Text Box 11"/>
            <p:cNvSpPr txBox="1">
              <a:spLocks noChangeArrowheads="1"/>
            </p:cNvSpPr>
            <p:nvPr/>
          </p:nvSpPr>
          <p:spPr bwMode="auto">
            <a:xfrm>
              <a:off x="1600200" y="4953000"/>
              <a:ext cx="3048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000000"/>
                  </a:solidFill>
                </a:rPr>
                <a:t>.</a:t>
              </a:r>
            </a:p>
          </p:txBody>
        </p:sp>
        <p:sp>
          <p:nvSpPr>
            <p:cNvPr id="630796" name="Text Box 12"/>
            <p:cNvSpPr txBox="1">
              <a:spLocks noChangeArrowheads="1"/>
            </p:cNvSpPr>
            <p:nvPr/>
          </p:nvSpPr>
          <p:spPr bwMode="auto">
            <a:xfrm>
              <a:off x="1600200" y="5029200"/>
              <a:ext cx="3048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000000"/>
                  </a:solidFill>
                </a:rPr>
                <a:t>.</a:t>
              </a:r>
            </a:p>
          </p:txBody>
        </p:sp>
        <p:sp>
          <p:nvSpPr>
            <p:cNvPr id="630797" name="Text Box 13"/>
            <p:cNvSpPr txBox="1">
              <a:spLocks noChangeArrowheads="1"/>
            </p:cNvSpPr>
            <p:nvPr/>
          </p:nvSpPr>
          <p:spPr bwMode="auto">
            <a:xfrm>
              <a:off x="1600200" y="5105400"/>
              <a:ext cx="3048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000000"/>
                  </a:solidFill>
                </a:rPr>
                <a:t>.</a:t>
              </a:r>
            </a:p>
          </p:txBody>
        </p:sp>
      </p:grpSp>
      <p:sp>
        <p:nvSpPr>
          <p:cNvPr id="630798" name="Rectangle 14"/>
          <p:cNvSpPr>
            <a:spLocks noChangeArrowheads="1"/>
          </p:cNvSpPr>
          <p:nvPr/>
        </p:nvSpPr>
        <p:spPr bwMode="auto">
          <a:xfrm>
            <a:off x="482600" y="5562600"/>
            <a:ext cx="8128000" cy="762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a:t>
            </a:r>
            <a:r>
              <a:rPr lang="en-US" sz="2400" b="0" dirty="0" smtClean="0">
                <a:solidFill>
                  <a:srgbClr val="000000"/>
                </a:solidFill>
              </a:rPr>
              <a:t> </a:t>
            </a:r>
            <a:r>
              <a:rPr lang="en-US" sz="2000" dirty="0" err="1">
                <a:solidFill>
                  <a:srgbClr val="000000"/>
                </a:solidFill>
                <a:latin typeface="Courier New" charset="0"/>
              </a:rPr>
              <a:t>A</a:t>
            </a:r>
            <a:r>
              <a:rPr lang="en-US" sz="2000" dirty="0" err="1" smtClean="0">
                <a:solidFill>
                  <a:srgbClr val="000000"/>
                </a:solidFill>
                <a:latin typeface="Courier New" charset="0"/>
              </a:rPr>
              <a:t>irports.cpp</a:t>
            </a:r>
            <a:r>
              <a:rPr lang="en-US" sz="2400" b="0" dirty="0" smtClean="0">
                <a:solidFill>
                  <a:srgbClr val="000000"/>
                </a:solidFill>
              </a:rPr>
              <a:t> </a:t>
            </a:r>
            <a:r>
              <a:rPr lang="en-US" sz="2400" b="0" dirty="0">
                <a:solidFill>
                  <a:srgbClr val="000000"/>
                </a:solidFill>
              </a:rPr>
              <a:t>program shows how to read this file into a </a:t>
            </a:r>
            <a:r>
              <a:rPr lang="en-US" sz="2000" dirty="0">
                <a:solidFill>
                  <a:srgbClr val="000000"/>
                </a:solidFill>
                <a:latin typeface="Courier New" charset="0"/>
              </a:rPr>
              <a:t>Map&lt;</a:t>
            </a:r>
            <a:r>
              <a:rPr lang="en-US" sz="2000" dirty="0" err="1" smtClean="0">
                <a:solidFill>
                  <a:srgbClr val="000000"/>
                </a:solidFill>
                <a:latin typeface="Courier New" charset="0"/>
              </a:rPr>
              <a:t>string,string</a:t>
            </a:r>
            <a:r>
              <a:rPr lang="en-US" sz="2000" dirty="0" smtClean="0">
                <a:solidFill>
                  <a:srgbClr val="000000"/>
                </a:solidFill>
                <a:latin typeface="Courier New" charset="0"/>
              </a:rPr>
              <a:t>&gt;</a:t>
            </a:r>
            <a:r>
              <a:rPr lang="en-US" sz="2400" b="0" dirty="0">
                <a:solidFill>
                  <a:srgbClr val="000000"/>
                </a:solidFill>
              </a:rPr>
              <a:t>, where it can be more easily used.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98" grpId="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Sample Program: Symbol Tables</a:t>
            </a:r>
            <a:endParaRPr lang="en-US" sz="4000" dirty="0">
              <a:solidFill>
                <a:schemeClr val="tx1"/>
              </a:solidFill>
            </a:endParaRPr>
          </a:p>
        </p:txBody>
      </p:sp>
      <p:sp>
        <p:nvSpPr>
          <p:cNvPr id="614413" name="Text Box 13"/>
          <p:cNvSpPr txBox="1">
            <a:spLocks noChangeArrowheads="1"/>
          </p:cNvSpPr>
          <p:nvPr/>
        </p:nvSpPr>
        <p:spPr bwMode="auto">
          <a:xfrm>
            <a:off x="647700" y="1143000"/>
            <a:ext cx="7848600" cy="1985159"/>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400" b="0" dirty="0">
                <a:solidFill>
                  <a:srgbClr val="000000"/>
                </a:solidFill>
              </a:rPr>
              <a:t>A map is often called a </a:t>
            </a:r>
            <a:r>
              <a:rPr lang="en-US" sz="2400" i="1" dirty="0">
                <a:solidFill>
                  <a:srgbClr val="000000"/>
                </a:solidFill>
              </a:rPr>
              <a:t>symbol table</a:t>
            </a:r>
            <a:r>
              <a:rPr lang="en-US" sz="2400" dirty="0">
                <a:solidFill>
                  <a:srgbClr val="000000"/>
                </a:solidFill>
              </a:rPr>
              <a:t> </a:t>
            </a:r>
            <a:r>
              <a:rPr lang="en-US" sz="2400" b="0" dirty="0">
                <a:solidFill>
                  <a:srgbClr val="000000"/>
                </a:solidFill>
              </a:rPr>
              <a:t>when it is used in the context of a programming language, because it is precisely the structure you need to store variables and their values.  For example, if you are working in an application in which you need to assign floating-point values to variable names, you could do so using a map declared as follows:</a:t>
            </a:r>
          </a:p>
        </p:txBody>
      </p:sp>
      <p:sp>
        <p:nvSpPr>
          <p:cNvPr id="614445" name="Text Box 45"/>
          <p:cNvSpPr txBox="1">
            <a:spLocks noChangeArrowheads="1"/>
          </p:cNvSpPr>
          <p:nvPr/>
        </p:nvSpPr>
        <p:spPr bwMode="auto">
          <a:xfrm>
            <a:off x="1600200" y="3276600"/>
            <a:ext cx="6324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Map</a:t>
            </a:r>
            <a:r>
              <a:rPr lang="en-US" sz="2000" dirty="0" smtClean="0">
                <a:solidFill>
                  <a:srgbClr val="000000"/>
                </a:solidFill>
                <a:latin typeface="Courier New" charset="0"/>
              </a:rPr>
              <a:t>&lt;</a:t>
            </a:r>
            <a:r>
              <a:rPr lang="en-US" sz="2000" dirty="0" err="1" smtClean="0">
                <a:solidFill>
                  <a:srgbClr val="000000"/>
                </a:solidFill>
                <a:latin typeface="Courier New" charset="0"/>
              </a:rPr>
              <a:t>string,double</a:t>
            </a:r>
            <a:r>
              <a:rPr lang="en-US" sz="2000" dirty="0">
                <a:solidFill>
                  <a:srgbClr val="000000"/>
                </a:solidFill>
                <a:latin typeface="Courier New" charset="0"/>
              </a:rPr>
              <a:t>&gt; </a:t>
            </a:r>
            <a:r>
              <a:rPr lang="en-US" sz="2000" dirty="0" err="1">
                <a:solidFill>
                  <a:srgbClr val="000000"/>
                </a:solidFill>
                <a:latin typeface="Courier New" charset="0"/>
              </a:rPr>
              <a:t>symbolTable</a:t>
            </a:r>
            <a:r>
              <a:rPr lang="en-US" sz="2000" dirty="0">
                <a:solidFill>
                  <a:srgbClr val="000000"/>
                </a:solidFill>
                <a:latin typeface="Courier New" charset="0"/>
              </a:rPr>
              <a:t>;</a:t>
            </a:r>
          </a:p>
        </p:txBody>
      </p:sp>
      <p:sp>
        <p:nvSpPr>
          <p:cNvPr id="614446" name="Text Box 46"/>
          <p:cNvSpPr txBox="1">
            <a:spLocks noChangeArrowheads="1"/>
          </p:cNvSpPr>
          <p:nvPr/>
        </p:nvSpPr>
        <p:spPr bwMode="auto">
          <a:xfrm>
            <a:off x="647700" y="3794125"/>
            <a:ext cx="7848600" cy="1025525"/>
          </a:xfrm>
          <a:prstGeom prst="rect">
            <a:avLst/>
          </a:prstGeom>
          <a:noFill/>
          <a:ln w="9525">
            <a:noFill/>
            <a:miter lim="800000"/>
            <a:headEnd/>
            <a:tailEnd/>
          </a:ln>
          <a:effectLst/>
        </p:spPr>
        <p:txBody>
          <a:bodyPr>
            <a:prstTxWarp prst="textNoShape">
              <a:avLst/>
            </a:prstTxWarp>
            <a:spAutoFit/>
          </a:bodyPr>
          <a:lstStyle/>
          <a:p>
            <a:pPr algn="just">
              <a:lnSpc>
                <a:spcPct val="85000"/>
              </a:lnSpc>
              <a:spcBef>
                <a:spcPct val="50000"/>
              </a:spcBef>
            </a:pPr>
            <a:r>
              <a:rPr lang="en-US" sz="2400" b="0">
                <a:solidFill>
                  <a:srgbClr val="000000"/>
                </a:solidFill>
              </a:rPr>
              <a:t>Write a C++ program that declares such a symbol table and then reads in command lines from the user, which must be in one of the following forms:</a:t>
            </a:r>
          </a:p>
        </p:txBody>
      </p:sp>
      <p:sp>
        <p:nvSpPr>
          <p:cNvPr id="614448" name="Rectangle 48"/>
          <p:cNvSpPr>
            <a:spLocks noChangeArrowheads="1"/>
          </p:cNvSpPr>
          <p:nvPr/>
        </p:nvSpPr>
        <p:spPr bwMode="auto">
          <a:xfrm>
            <a:off x="952500" y="4889500"/>
            <a:ext cx="7543800" cy="1447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20000"/>
              </a:spcAft>
              <a:buFontTx/>
              <a:buChar char="•"/>
            </a:pPr>
            <a:r>
              <a:rPr lang="en-US" sz="2000" b="0">
                <a:solidFill>
                  <a:srgbClr val="000000"/>
                </a:solidFill>
              </a:rPr>
              <a:t>A simple assignment statement of the form </a:t>
            </a:r>
            <a:r>
              <a:rPr lang="en-US" sz="2000" b="0" i="1">
                <a:solidFill>
                  <a:srgbClr val="000000"/>
                </a:solidFill>
              </a:rPr>
              <a:t>var</a:t>
            </a:r>
            <a:r>
              <a:rPr lang="en-US" sz="1800">
                <a:solidFill>
                  <a:srgbClr val="000000"/>
                </a:solidFill>
                <a:latin typeface="Courier New" charset="0"/>
              </a:rPr>
              <a:t> = </a:t>
            </a:r>
            <a:r>
              <a:rPr lang="en-US" sz="2000" b="0" i="1">
                <a:solidFill>
                  <a:srgbClr val="000000"/>
                </a:solidFill>
              </a:rPr>
              <a:t>number</a:t>
            </a:r>
            <a:r>
              <a:rPr lang="en-US" sz="2000" b="0">
                <a:solidFill>
                  <a:srgbClr val="000000"/>
                </a:solidFill>
              </a:rPr>
              <a:t>.</a:t>
            </a:r>
          </a:p>
          <a:p>
            <a:pPr marL="342900" indent="-342900" algn="just">
              <a:lnSpc>
                <a:spcPct val="85000"/>
              </a:lnSpc>
              <a:spcAft>
                <a:spcPct val="20000"/>
              </a:spcAft>
              <a:buFontTx/>
              <a:buChar char="•"/>
            </a:pPr>
            <a:r>
              <a:rPr lang="en-US" sz="2000" b="0">
                <a:solidFill>
                  <a:srgbClr val="000000"/>
                </a:solidFill>
              </a:rPr>
              <a:t>A variable alone on a line, which is a request to display its value.</a:t>
            </a:r>
          </a:p>
          <a:p>
            <a:pPr marL="342900" indent="-342900" algn="just">
              <a:lnSpc>
                <a:spcPct val="85000"/>
              </a:lnSpc>
              <a:spcAft>
                <a:spcPct val="20000"/>
              </a:spcAft>
              <a:buFontTx/>
              <a:buChar char="•"/>
            </a:pPr>
            <a:r>
              <a:rPr lang="en-US" sz="2000" b="0">
                <a:solidFill>
                  <a:srgbClr val="000000"/>
                </a:solidFill>
              </a:rPr>
              <a:t>The command </a:t>
            </a:r>
            <a:r>
              <a:rPr lang="en-US" sz="1800">
                <a:solidFill>
                  <a:srgbClr val="000000"/>
                </a:solidFill>
                <a:latin typeface="Courier New" charset="0"/>
              </a:rPr>
              <a:t>list</a:t>
            </a:r>
            <a:r>
              <a:rPr lang="en-US" sz="2000" b="0">
                <a:solidFill>
                  <a:srgbClr val="000000"/>
                </a:solidFill>
              </a:rPr>
              <a:t>, which lists all the variables.</a:t>
            </a:r>
          </a:p>
          <a:p>
            <a:pPr marL="342900" indent="-342900" algn="just">
              <a:lnSpc>
                <a:spcPct val="85000"/>
              </a:lnSpc>
              <a:spcAft>
                <a:spcPct val="20000"/>
              </a:spcAft>
              <a:buFontTx/>
              <a:buChar char="•"/>
            </a:pPr>
            <a:r>
              <a:rPr lang="en-US" sz="2000" b="0">
                <a:solidFill>
                  <a:srgbClr val="000000"/>
                </a:solidFill>
              </a:rPr>
              <a:t>The command </a:t>
            </a:r>
            <a:r>
              <a:rPr lang="en-US" sz="1800">
                <a:solidFill>
                  <a:srgbClr val="000000"/>
                </a:solidFill>
                <a:latin typeface="Courier New" charset="0"/>
              </a:rPr>
              <a:t>quit</a:t>
            </a:r>
            <a:r>
              <a:rPr lang="en-US" sz="2000" b="0">
                <a:solidFill>
                  <a:srgbClr val="000000"/>
                </a:solidFill>
              </a:rPr>
              <a:t>, which exits from the program.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4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8" grpId="0" build="p"/>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Symbol Table Sample Run</a:t>
            </a:r>
            <a:endParaRPr lang="en-US" sz="4000" dirty="0">
              <a:solidFill>
                <a:schemeClr val="tx1"/>
              </a:solidFill>
            </a:endParaRPr>
          </a:p>
        </p:txBody>
      </p:sp>
      <p:pic>
        <p:nvPicPr>
          <p:cNvPr id="624666" name="Picture 26" descr="Console-7"/>
          <p:cNvPicPr>
            <a:picLocks noChangeAspect="1" noChangeArrowheads="1"/>
          </p:cNvPicPr>
          <p:nvPr/>
        </p:nvPicPr>
        <p:blipFill>
          <a:blip r:embed="rId3"/>
          <a:srcRect/>
          <a:stretch>
            <a:fillRect/>
          </a:stretch>
        </p:blipFill>
        <p:spPr bwMode="auto">
          <a:xfrm>
            <a:off x="1524000" y="1279525"/>
            <a:ext cx="6096000" cy="5121275"/>
          </a:xfrm>
          <a:prstGeom prst="rect">
            <a:avLst/>
          </a:prstGeom>
          <a:noFill/>
        </p:spPr>
      </p:pic>
      <p:sp>
        <p:nvSpPr>
          <p:cNvPr id="624646" name="Text Box 6"/>
          <p:cNvSpPr txBox="1">
            <a:spLocks noChangeArrowheads="1"/>
          </p:cNvSpPr>
          <p:nvPr/>
        </p:nvSpPr>
        <p:spPr bwMode="auto">
          <a:xfrm>
            <a:off x="1524000" y="1273175"/>
            <a:ext cx="6096000" cy="244475"/>
          </a:xfrm>
          <a:prstGeom prst="rect">
            <a:avLst/>
          </a:prstGeom>
          <a:noFill/>
          <a:ln w="9525">
            <a:noFill/>
            <a:miter lim="800000"/>
            <a:headEnd/>
            <a:tailEnd/>
          </a:ln>
          <a:effectLst/>
        </p:spPr>
        <p:txBody>
          <a:bodyPr>
            <a:prstTxWarp prst="textNoShape">
              <a:avLst/>
            </a:prstTxWarp>
            <a:spAutoFit/>
          </a:bodyPr>
          <a:lstStyle/>
          <a:p>
            <a:pPr algn="ctr"/>
            <a:r>
              <a:rPr lang="en-US" sz="1000" dirty="0" err="1">
                <a:solidFill>
                  <a:srgbClr val="333333"/>
                </a:solidFill>
                <a:latin typeface="Helvetica Neue"/>
              </a:rPr>
              <a:t>SymbolTableTest</a:t>
            </a:r>
            <a:endParaRPr lang="en-US" sz="1000" b="0" dirty="0">
              <a:solidFill>
                <a:srgbClr val="333333"/>
              </a:solidFill>
              <a:latin typeface="Charcoal CY" charset="-52"/>
            </a:endParaRPr>
          </a:p>
        </p:txBody>
      </p:sp>
      <p:sp>
        <p:nvSpPr>
          <p:cNvPr id="624647" name="Text Box 7"/>
          <p:cNvSpPr txBox="1">
            <a:spLocks noChangeArrowheads="1"/>
          </p:cNvSpPr>
          <p:nvPr/>
        </p:nvSpPr>
        <p:spPr bwMode="auto">
          <a:xfrm>
            <a:off x="1536700" y="15351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48" name="Text Box 8"/>
          <p:cNvSpPr txBox="1">
            <a:spLocks noChangeArrowheads="1"/>
          </p:cNvSpPr>
          <p:nvPr/>
        </p:nvSpPr>
        <p:spPr bwMode="auto">
          <a:xfrm>
            <a:off x="1536700" y="15351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pi = 3.14159</a:t>
            </a:r>
          </a:p>
        </p:txBody>
      </p:sp>
      <p:sp>
        <p:nvSpPr>
          <p:cNvPr id="624667" name="Text Box 27"/>
          <p:cNvSpPr txBox="1">
            <a:spLocks noChangeArrowheads="1"/>
          </p:cNvSpPr>
          <p:nvPr/>
        </p:nvSpPr>
        <p:spPr bwMode="auto">
          <a:xfrm>
            <a:off x="1536700" y="17637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68" name="Text Box 28"/>
          <p:cNvSpPr txBox="1">
            <a:spLocks noChangeArrowheads="1"/>
          </p:cNvSpPr>
          <p:nvPr/>
        </p:nvSpPr>
        <p:spPr bwMode="auto">
          <a:xfrm>
            <a:off x="1536700" y="17637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e = 2.71828</a:t>
            </a:r>
          </a:p>
        </p:txBody>
      </p:sp>
      <p:sp>
        <p:nvSpPr>
          <p:cNvPr id="624669" name="Text Box 29"/>
          <p:cNvSpPr txBox="1">
            <a:spLocks noChangeArrowheads="1"/>
          </p:cNvSpPr>
          <p:nvPr/>
        </p:nvSpPr>
        <p:spPr bwMode="auto">
          <a:xfrm>
            <a:off x="1536700" y="19923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70" name="Text Box 30"/>
          <p:cNvSpPr txBox="1">
            <a:spLocks noChangeArrowheads="1"/>
          </p:cNvSpPr>
          <p:nvPr/>
        </p:nvSpPr>
        <p:spPr bwMode="auto">
          <a:xfrm>
            <a:off x="1536700" y="19923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x = 2.00</a:t>
            </a:r>
          </a:p>
        </p:txBody>
      </p:sp>
      <p:sp>
        <p:nvSpPr>
          <p:cNvPr id="624671" name="Text Box 31"/>
          <p:cNvSpPr txBox="1">
            <a:spLocks noChangeArrowheads="1"/>
          </p:cNvSpPr>
          <p:nvPr/>
        </p:nvSpPr>
        <p:spPr bwMode="auto">
          <a:xfrm>
            <a:off x="1536700" y="22209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72" name="Text Box 32"/>
          <p:cNvSpPr txBox="1">
            <a:spLocks noChangeArrowheads="1"/>
          </p:cNvSpPr>
          <p:nvPr/>
        </p:nvSpPr>
        <p:spPr bwMode="auto">
          <a:xfrm>
            <a:off x="1536700" y="22209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pi</a:t>
            </a:r>
          </a:p>
        </p:txBody>
      </p:sp>
      <p:sp>
        <p:nvSpPr>
          <p:cNvPr id="624673" name="Text Box 33"/>
          <p:cNvSpPr txBox="1">
            <a:spLocks noChangeArrowheads="1"/>
          </p:cNvSpPr>
          <p:nvPr/>
        </p:nvSpPr>
        <p:spPr bwMode="auto">
          <a:xfrm>
            <a:off x="1536700" y="24495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3.14159</a:t>
            </a:r>
          </a:p>
        </p:txBody>
      </p:sp>
      <p:sp>
        <p:nvSpPr>
          <p:cNvPr id="624675" name="Text Box 35"/>
          <p:cNvSpPr txBox="1">
            <a:spLocks noChangeArrowheads="1"/>
          </p:cNvSpPr>
          <p:nvPr/>
        </p:nvSpPr>
        <p:spPr bwMode="auto">
          <a:xfrm>
            <a:off x="1536700" y="26781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76" name="Text Box 36"/>
          <p:cNvSpPr txBox="1">
            <a:spLocks noChangeArrowheads="1"/>
          </p:cNvSpPr>
          <p:nvPr/>
        </p:nvSpPr>
        <p:spPr bwMode="auto">
          <a:xfrm>
            <a:off x="1536700" y="26781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x</a:t>
            </a:r>
          </a:p>
        </p:txBody>
      </p:sp>
      <p:sp>
        <p:nvSpPr>
          <p:cNvPr id="624677" name="Text Box 37"/>
          <p:cNvSpPr txBox="1">
            <a:spLocks noChangeArrowheads="1"/>
          </p:cNvSpPr>
          <p:nvPr/>
        </p:nvSpPr>
        <p:spPr bwMode="auto">
          <a:xfrm>
            <a:off x="1536700" y="29067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2</a:t>
            </a:r>
          </a:p>
        </p:txBody>
      </p:sp>
      <p:sp>
        <p:nvSpPr>
          <p:cNvPr id="624679" name="Text Box 39"/>
          <p:cNvSpPr txBox="1">
            <a:spLocks noChangeArrowheads="1"/>
          </p:cNvSpPr>
          <p:nvPr/>
        </p:nvSpPr>
        <p:spPr bwMode="auto">
          <a:xfrm>
            <a:off x="1536700" y="31353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80" name="Text Box 40"/>
          <p:cNvSpPr txBox="1">
            <a:spLocks noChangeArrowheads="1"/>
          </p:cNvSpPr>
          <p:nvPr/>
        </p:nvSpPr>
        <p:spPr bwMode="auto">
          <a:xfrm>
            <a:off x="1536700" y="31353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list</a:t>
            </a:r>
          </a:p>
        </p:txBody>
      </p:sp>
      <p:sp>
        <p:nvSpPr>
          <p:cNvPr id="624681" name="Text Box 41"/>
          <p:cNvSpPr txBox="1">
            <a:spLocks noChangeArrowheads="1"/>
          </p:cNvSpPr>
          <p:nvPr/>
        </p:nvSpPr>
        <p:spPr bwMode="auto">
          <a:xfrm>
            <a:off x="1536700" y="33639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 = 2.71828</a:t>
            </a:r>
          </a:p>
        </p:txBody>
      </p:sp>
      <p:sp>
        <p:nvSpPr>
          <p:cNvPr id="624683" name="Text Box 43"/>
          <p:cNvSpPr txBox="1">
            <a:spLocks noChangeArrowheads="1"/>
          </p:cNvSpPr>
          <p:nvPr/>
        </p:nvSpPr>
        <p:spPr bwMode="auto">
          <a:xfrm>
            <a:off x="1536700" y="3592513"/>
            <a:ext cx="5118100" cy="307777"/>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pi = 3.14159</a:t>
            </a:r>
            <a:endParaRPr lang="en-US" dirty="0">
              <a:solidFill>
                <a:srgbClr val="000000"/>
              </a:solidFill>
              <a:latin typeface="Courier New" charset="0"/>
            </a:endParaRPr>
          </a:p>
        </p:txBody>
      </p:sp>
      <p:sp>
        <p:nvSpPr>
          <p:cNvPr id="624685" name="Text Box 45"/>
          <p:cNvSpPr txBox="1">
            <a:spLocks noChangeArrowheads="1"/>
          </p:cNvSpPr>
          <p:nvPr/>
        </p:nvSpPr>
        <p:spPr bwMode="auto">
          <a:xfrm>
            <a:off x="1536700" y="3821113"/>
            <a:ext cx="5118100" cy="304800"/>
          </a:xfrm>
          <a:prstGeom prst="rect">
            <a:avLst/>
          </a:prstGeom>
          <a:noFill/>
          <a:ln w="9525">
            <a:noFill/>
            <a:miter lim="800000"/>
            <a:headEnd/>
            <a:tailEnd/>
          </a:ln>
          <a:effectLst/>
        </p:spPr>
        <p:txBody>
          <a:bodyPr>
            <a:prstTxWarp prst="textNoShape">
              <a:avLst/>
            </a:prstTxWarp>
            <a:spAutoFit/>
          </a:bodyPr>
          <a:lstStyle/>
          <a:p>
            <a:r>
              <a:rPr lang="en-US" dirty="0" err="1" smtClean="0">
                <a:solidFill>
                  <a:srgbClr val="000000"/>
                </a:solidFill>
                <a:latin typeface="Courier New" charset="0"/>
              </a:rPr>
              <a:t>x</a:t>
            </a:r>
            <a:r>
              <a:rPr lang="en-US" dirty="0" smtClean="0">
                <a:solidFill>
                  <a:srgbClr val="000000"/>
                </a:solidFill>
                <a:latin typeface="Courier New" charset="0"/>
              </a:rPr>
              <a:t> = 2</a:t>
            </a:r>
            <a:endParaRPr lang="en-US" dirty="0">
              <a:solidFill>
                <a:srgbClr val="000000"/>
              </a:solidFill>
              <a:latin typeface="Courier New" charset="0"/>
            </a:endParaRPr>
          </a:p>
        </p:txBody>
      </p:sp>
      <p:sp>
        <p:nvSpPr>
          <p:cNvPr id="624687" name="Text Box 47"/>
          <p:cNvSpPr txBox="1">
            <a:spLocks noChangeArrowheads="1"/>
          </p:cNvSpPr>
          <p:nvPr/>
        </p:nvSpPr>
        <p:spPr bwMode="auto">
          <a:xfrm>
            <a:off x="1536700" y="40497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88" name="Text Box 48"/>
          <p:cNvSpPr txBox="1">
            <a:spLocks noChangeArrowheads="1"/>
          </p:cNvSpPr>
          <p:nvPr/>
        </p:nvSpPr>
        <p:spPr bwMode="auto">
          <a:xfrm>
            <a:off x="1536700" y="40497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x = 42</a:t>
            </a:r>
          </a:p>
        </p:txBody>
      </p:sp>
      <p:sp>
        <p:nvSpPr>
          <p:cNvPr id="624689" name="Text Box 49"/>
          <p:cNvSpPr txBox="1">
            <a:spLocks noChangeArrowheads="1"/>
          </p:cNvSpPr>
          <p:nvPr/>
        </p:nvSpPr>
        <p:spPr bwMode="auto">
          <a:xfrm>
            <a:off x="1536700" y="42783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90" name="Text Box 50"/>
          <p:cNvSpPr txBox="1">
            <a:spLocks noChangeArrowheads="1"/>
          </p:cNvSpPr>
          <p:nvPr/>
        </p:nvSpPr>
        <p:spPr bwMode="auto">
          <a:xfrm>
            <a:off x="1536700" y="42783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a = 1.5</a:t>
            </a:r>
          </a:p>
        </p:txBody>
      </p:sp>
      <p:sp>
        <p:nvSpPr>
          <p:cNvPr id="624691" name="Text Box 51"/>
          <p:cNvSpPr txBox="1">
            <a:spLocks noChangeArrowheads="1"/>
          </p:cNvSpPr>
          <p:nvPr/>
        </p:nvSpPr>
        <p:spPr bwMode="auto">
          <a:xfrm>
            <a:off x="1536700" y="45069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92" name="Text Box 52"/>
          <p:cNvSpPr txBox="1">
            <a:spLocks noChangeArrowheads="1"/>
          </p:cNvSpPr>
          <p:nvPr/>
        </p:nvSpPr>
        <p:spPr bwMode="auto">
          <a:xfrm>
            <a:off x="1536700" y="45069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list</a:t>
            </a:r>
          </a:p>
        </p:txBody>
      </p:sp>
      <p:sp>
        <p:nvSpPr>
          <p:cNvPr id="624693" name="Text Box 53"/>
          <p:cNvSpPr txBox="1">
            <a:spLocks noChangeArrowheads="1"/>
          </p:cNvSpPr>
          <p:nvPr/>
        </p:nvSpPr>
        <p:spPr bwMode="auto">
          <a:xfrm>
            <a:off x="1536700" y="4735513"/>
            <a:ext cx="5118100" cy="304800"/>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a</a:t>
            </a:r>
            <a:r>
              <a:rPr lang="en-US" dirty="0" smtClean="0">
                <a:solidFill>
                  <a:srgbClr val="000000"/>
                </a:solidFill>
                <a:latin typeface="Courier New" charset="0"/>
              </a:rPr>
              <a:t> </a:t>
            </a:r>
            <a:r>
              <a:rPr lang="en-US" dirty="0">
                <a:solidFill>
                  <a:srgbClr val="000000"/>
                </a:solidFill>
                <a:latin typeface="Courier New" charset="0"/>
              </a:rPr>
              <a:t>=</a:t>
            </a:r>
            <a:r>
              <a:rPr lang="en-US" dirty="0" smtClean="0">
                <a:solidFill>
                  <a:srgbClr val="000000"/>
                </a:solidFill>
                <a:latin typeface="Courier New" charset="0"/>
              </a:rPr>
              <a:t> 1.5</a:t>
            </a:r>
            <a:endParaRPr lang="en-US" dirty="0">
              <a:solidFill>
                <a:srgbClr val="000000"/>
              </a:solidFill>
              <a:latin typeface="Courier New" charset="0"/>
            </a:endParaRPr>
          </a:p>
        </p:txBody>
      </p:sp>
      <p:sp>
        <p:nvSpPr>
          <p:cNvPr id="624695" name="Text Box 55"/>
          <p:cNvSpPr txBox="1">
            <a:spLocks noChangeArrowheads="1"/>
          </p:cNvSpPr>
          <p:nvPr/>
        </p:nvSpPr>
        <p:spPr bwMode="auto">
          <a:xfrm>
            <a:off x="1536700" y="4964113"/>
            <a:ext cx="5118100" cy="304800"/>
          </a:xfrm>
          <a:prstGeom prst="rect">
            <a:avLst/>
          </a:prstGeom>
          <a:noFill/>
          <a:ln w="9525">
            <a:noFill/>
            <a:miter lim="800000"/>
            <a:headEnd/>
            <a:tailEnd/>
          </a:ln>
          <a:effectLst/>
        </p:spPr>
        <p:txBody>
          <a:bodyPr>
            <a:prstTxWarp prst="textNoShape">
              <a:avLst/>
            </a:prstTxWarp>
            <a:spAutoFit/>
          </a:bodyPr>
          <a:lstStyle/>
          <a:p>
            <a:r>
              <a:rPr lang="en-US" dirty="0" err="1" smtClean="0">
                <a:solidFill>
                  <a:srgbClr val="000000"/>
                </a:solidFill>
                <a:latin typeface="Courier New" charset="0"/>
              </a:rPr>
              <a:t>e</a:t>
            </a:r>
            <a:r>
              <a:rPr lang="en-US" dirty="0" smtClean="0">
                <a:solidFill>
                  <a:srgbClr val="000000"/>
                </a:solidFill>
                <a:latin typeface="Courier New" charset="0"/>
              </a:rPr>
              <a:t> = 2.71828</a:t>
            </a:r>
            <a:endParaRPr lang="en-US" dirty="0">
              <a:solidFill>
                <a:srgbClr val="000000"/>
              </a:solidFill>
              <a:latin typeface="Courier New" charset="0"/>
            </a:endParaRPr>
          </a:p>
        </p:txBody>
      </p:sp>
      <p:sp>
        <p:nvSpPr>
          <p:cNvPr id="624697" name="Text Box 57"/>
          <p:cNvSpPr txBox="1">
            <a:spLocks noChangeArrowheads="1"/>
          </p:cNvSpPr>
          <p:nvPr/>
        </p:nvSpPr>
        <p:spPr bwMode="auto">
          <a:xfrm>
            <a:off x="1536700" y="51927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pi = 3.14159</a:t>
            </a:r>
          </a:p>
        </p:txBody>
      </p:sp>
      <p:sp>
        <p:nvSpPr>
          <p:cNvPr id="624699" name="Text Box 59"/>
          <p:cNvSpPr txBox="1">
            <a:spLocks noChangeArrowheads="1"/>
          </p:cNvSpPr>
          <p:nvPr/>
        </p:nvSpPr>
        <p:spPr bwMode="auto">
          <a:xfrm>
            <a:off x="1536700" y="5421313"/>
            <a:ext cx="5118100" cy="304800"/>
          </a:xfrm>
          <a:prstGeom prst="rect">
            <a:avLst/>
          </a:prstGeom>
          <a:noFill/>
          <a:ln w="9525">
            <a:noFill/>
            <a:miter lim="800000"/>
            <a:headEnd/>
            <a:tailEnd/>
          </a:ln>
          <a:effectLst/>
        </p:spPr>
        <p:txBody>
          <a:bodyPr>
            <a:prstTxWarp prst="textNoShape">
              <a:avLst/>
            </a:prstTxWarp>
            <a:spAutoFit/>
          </a:bodyPr>
          <a:lstStyle/>
          <a:p>
            <a:r>
              <a:rPr lang="en-US" dirty="0" err="1" smtClean="0">
                <a:solidFill>
                  <a:srgbClr val="000000"/>
                </a:solidFill>
                <a:latin typeface="Courier New" charset="0"/>
              </a:rPr>
              <a:t>x</a:t>
            </a:r>
            <a:r>
              <a:rPr lang="en-US" dirty="0" smtClean="0">
                <a:solidFill>
                  <a:srgbClr val="000000"/>
                </a:solidFill>
                <a:latin typeface="Courier New" charset="0"/>
              </a:rPr>
              <a:t> = 42</a:t>
            </a:r>
            <a:endParaRPr lang="en-US" dirty="0">
              <a:solidFill>
                <a:srgbClr val="000000"/>
              </a:solidFill>
              <a:latin typeface="Courier New" charset="0"/>
            </a:endParaRPr>
          </a:p>
        </p:txBody>
      </p:sp>
      <p:sp>
        <p:nvSpPr>
          <p:cNvPr id="624701" name="Text Box 61"/>
          <p:cNvSpPr txBox="1">
            <a:spLocks noChangeArrowheads="1"/>
          </p:cNvSpPr>
          <p:nvPr/>
        </p:nvSpPr>
        <p:spPr bwMode="auto">
          <a:xfrm>
            <a:off x="1536700" y="56499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702" name="Text Box 62"/>
          <p:cNvSpPr txBox="1">
            <a:spLocks noChangeArrowheads="1"/>
          </p:cNvSpPr>
          <p:nvPr/>
        </p:nvSpPr>
        <p:spPr bwMode="auto">
          <a:xfrm>
            <a:off x="1536700" y="56499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quit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46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2464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2466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2466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2466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2467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24671">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62467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624673">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62467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624676">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624677">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62467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624680">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624681">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624683">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624685">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624687">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624688">
                                            <p:txEl>
                                              <p:pRg st="0" end="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499"/>
                                          </p:stCondLst>
                                        </p:cTn>
                                        <p:tgtEl>
                                          <p:spTgt spid="624689">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624690">
                                            <p:txEl>
                                              <p:pRg st="0" end="0"/>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499"/>
                                          </p:stCondLst>
                                        </p:cTn>
                                        <p:tgtEl>
                                          <p:spTgt spid="624691">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624692">
                                            <p:txEl>
                                              <p:pRg st="0" end="0"/>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499"/>
                                          </p:stCondLst>
                                        </p:cTn>
                                        <p:tgtEl>
                                          <p:spTgt spid="624693">
                                            <p:txEl>
                                              <p:pRg st="0" end="0"/>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499"/>
                                          </p:stCondLst>
                                        </p:cTn>
                                        <p:tgtEl>
                                          <p:spTgt spid="624695">
                                            <p:txEl>
                                              <p:pRg st="0" end="0"/>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499"/>
                                          </p:stCondLst>
                                        </p:cTn>
                                        <p:tgtEl>
                                          <p:spTgt spid="624697">
                                            <p:txEl>
                                              <p:pRg st="0" end="0"/>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499"/>
                                          </p:stCondLst>
                                        </p:cTn>
                                        <p:tgtEl>
                                          <p:spTgt spid="624699">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499"/>
                                          </p:stCondLst>
                                        </p:cTn>
                                        <p:tgtEl>
                                          <p:spTgt spid="6247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6247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7" grpId="0" build="p" autoUpdateAnimBg="0"/>
      <p:bldP spid="624648" grpId="0" build="p" autoUpdateAnimBg="0"/>
      <p:bldP spid="624667" grpId="0" build="p" autoUpdateAnimBg="0"/>
      <p:bldP spid="624668" grpId="0" build="p" autoUpdateAnimBg="0"/>
      <p:bldP spid="624669" grpId="0" build="p" autoUpdateAnimBg="0"/>
      <p:bldP spid="624670" grpId="0" build="p" autoUpdateAnimBg="0"/>
      <p:bldP spid="624671" grpId="0" build="p" autoUpdateAnimBg="0"/>
      <p:bldP spid="624672" grpId="0" build="p" autoUpdateAnimBg="0"/>
      <p:bldP spid="624673" grpId="0" build="p" autoUpdateAnimBg="0"/>
      <p:bldP spid="624675" grpId="0" build="p" autoUpdateAnimBg="0"/>
      <p:bldP spid="624676" grpId="0" build="p" autoUpdateAnimBg="0"/>
      <p:bldP spid="624677" grpId="0" build="p" autoUpdateAnimBg="0"/>
      <p:bldP spid="624679" grpId="0" build="p" autoUpdateAnimBg="0"/>
      <p:bldP spid="624680" grpId="0" build="p" autoUpdateAnimBg="0"/>
      <p:bldP spid="624681" grpId="0" build="p" autoUpdateAnimBg="0"/>
      <p:bldP spid="624683" grpId="0" build="p" autoUpdateAnimBg="0"/>
      <p:bldP spid="624685" grpId="0" build="p" autoUpdateAnimBg="0"/>
      <p:bldP spid="624687" grpId="0" build="p" autoUpdateAnimBg="0"/>
      <p:bldP spid="624688" grpId="0" build="p" autoUpdateAnimBg="0"/>
      <p:bldP spid="624689" grpId="0" build="p" autoUpdateAnimBg="0"/>
      <p:bldP spid="624690" grpId="0" build="p" autoUpdateAnimBg="0"/>
      <p:bldP spid="624691" grpId="0" build="p" autoUpdateAnimBg="0"/>
      <p:bldP spid="624692" grpId="0" build="p" autoUpdateAnimBg="0"/>
      <p:bldP spid="624693" grpId="0" build="p" autoUpdateAnimBg="0"/>
      <p:bldP spid="624695" grpId="0" build="p" autoUpdateAnimBg="0"/>
      <p:bldP spid="624697" grpId="0" build="p" autoUpdateAnimBg="0"/>
      <p:bldP spid="624699" grpId="0" build="p" autoUpdateAnimBg="0"/>
      <p:bldP spid="624701" grpId="0" build="p" autoUpdateAnimBg="0"/>
      <p:bldP spid="624702" grpId="0" build="p" autoUpdateAnimBg="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t>
            </a:r>
            <a:r>
              <a:rPr lang="en-US" sz="3600" b="1" dirty="0" err="1" smtClean="0">
                <a:solidFill>
                  <a:srgbClr val="FF0000"/>
                </a:solidFill>
                <a:latin typeface="Courier New"/>
                <a:cs typeface="Courier New"/>
              </a:rPr>
              <a:t>foreach</a:t>
            </a:r>
            <a:r>
              <a:rPr lang="en-US" sz="4000" dirty="0" smtClean="0">
                <a:solidFill>
                  <a:srgbClr val="FF0000"/>
                </a:solidFill>
              </a:rPr>
              <a:t> Statement</a:t>
            </a:r>
            <a:endParaRPr lang="en-US" sz="4000" dirty="0">
              <a:solidFill>
                <a:schemeClr val="tx1"/>
              </a:solidFill>
            </a:endParaRPr>
          </a:p>
        </p:txBody>
      </p:sp>
      <p:sp>
        <p:nvSpPr>
          <p:cNvPr id="636931" name="Rectangle 3"/>
          <p:cNvSpPr>
            <a:spLocks noChangeArrowheads="1"/>
          </p:cNvSpPr>
          <p:nvPr/>
        </p:nvSpPr>
        <p:spPr bwMode="auto">
          <a:xfrm>
            <a:off x="482600" y="1155700"/>
            <a:ext cx="81280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One of the common operations that clients need to perform when using a collection is to</a:t>
            </a:r>
            <a:r>
              <a:rPr lang="en-US" sz="2400" b="0" dirty="0" smtClean="0">
                <a:solidFill>
                  <a:srgbClr val="000000"/>
                </a:solidFill>
              </a:rPr>
              <a:t> iterate through </a:t>
            </a:r>
            <a:r>
              <a:rPr lang="en-US" sz="2400" b="0" dirty="0">
                <a:solidFill>
                  <a:srgbClr val="000000"/>
                </a:solidFill>
              </a:rPr>
              <a:t>the </a:t>
            </a:r>
            <a:r>
              <a:rPr lang="en-US" sz="2400" b="0" dirty="0" smtClean="0">
                <a:solidFill>
                  <a:srgbClr val="000000"/>
                </a:solidFill>
              </a:rPr>
              <a:t>elements.</a:t>
            </a:r>
            <a:endParaRPr lang="en-US" sz="2400" b="0" dirty="0">
              <a:solidFill>
                <a:srgbClr val="000000"/>
              </a:solidFill>
            </a:endParaRPr>
          </a:p>
        </p:txBody>
      </p:sp>
      <p:sp>
        <p:nvSpPr>
          <p:cNvPr id="636932" name="Rectangle 4"/>
          <p:cNvSpPr>
            <a:spLocks noChangeArrowheads="1"/>
          </p:cNvSpPr>
          <p:nvPr/>
        </p:nvSpPr>
        <p:spPr bwMode="auto">
          <a:xfrm>
            <a:off x="482600" y="1905000"/>
            <a:ext cx="8128000" cy="23622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While it is easy to implement iteration for vectors and grids using </a:t>
            </a:r>
            <a:r>
              <a:rPr lang="en-US" sz="2000" dirty="0">
                <a:solidFill>
                  <a:srgbClr val="000000"/>
                </a:solidFill>
                <a:latin typeface="Courier New" charset="0"/>
              </a:rPr>
              <a:t>for</a:t>
            </a:r>
            <a:r>
              <a:rPr lang="en-US" sz="2400" b="0" dirty="0">
                <a:solidFill>
                  <a:srgbClr val="000000"/>
                </a:solidFill>
              </a:rPr>
              <a:t> loops, it is</a:t>
            </a:r>
            <a:r>
              <a:rPr lang="en-US" sz="2400" b="0" dirty="0" smtClean="0">
                <a:solidFill>
                  <a:srgbClr val="000000"/>
                </a:solidFill>
              </a:rPr>
              <a:t> less clear </a:t>
            </a:r>
            <a:r>
              <a:rPr lang="en-US" sz="2400" b="0" dirty="0">
                <a:solidFill>
                  <a:srgbClr val="000000"/>
                </a:solidFill>
              </a:rPr>
              <a:t>how you would do the same</a:t>
            </a:r>
            <a:r>
              <a:rPr lang="en-US" sz="2400" b="0" dirty="0" smtClean="0">
                <a:solidFill>
                  <a:srgbClr val="000000"/>
                </a:solidFill>
              </a:rPr>
              <a:t> for </a:t>
            </a:r>
            <a:r>
              <a:rPr lang="en-US" sz="2400" b="0" dirty="0">
                <a:solidFill>
                  <a:srgbClr val="000000"/>
                </a:solidFill>
              </a:rPr>
              <a:t>other</a:t>
            </a:r>
            <a:r>
              <a:rPr lang="en-US" sz="2400" b="0" dirty="0" smtClean="0">
                <a:solidFill>
                  <a:srgbClr val="000000"/>
                </a:solidFill>
              </a:rPr>
              <a:t> collection types. The modern approach to solving this problem is to use a general tool called an </a:t>
            </a:r>
            <a:r>
              <a:rPr lang="en-US" sz="2400" i="1" dirty="0" err="1" smtClean="0">
                <a:solidFill>
                  <a:srgbClr val="000000"/>
                </a:solidFill>
              </a:rPr>
              <a:t>iterator</a:t>
            </a:r>
            <a:r>
              <a:rPr lang="en-US" sz="2400" b="0" dirty="0" smtClean="0">
                <a:solidFill>
                  <a:srgbClr val="000000"/>
                </a:solidFill>
              </a:rPr>
              <a:t> that delivers the elements of the collection, one at a time.</a:t>
            </a:r>
          </a:p>
          <a:p>
            <a:pPr marL="342900" indent="-342900" algn="just">
              <a:lnSpc>
                <a:spcPct val="85000"/>
              </a:lnSpc>
              <a:spcAft>
                <a:spcPct val="50000"/>
              </a:spcAft>
              <a:buFontTx/>
              <a:buChar char="•"/>
            </a:pPr>
            <a:r>
              <a:rPr lang="en-US" sz="2400" b="0" dirty="0" smtClean="0">
                <a:solidFill>
                  <a:srgbClr val="000000"/>
                </a:solidFill>
              </a:rPr>
              <a:t>C++11 uses a </a:t>
            </a:r>
            <a:r>
              <a:rPr lang="en-US" sz="2400" i="1" dirty="0" smtClean="0">
                <a:solidFill>
                  <a:srgbClr val="000000"/>
                </a:solidFill>
              </a:rPr>
              <a:t>range-based for</a:t>
            </a:r>
            <a:r>
              <a:rPr lang="en-US" sz="2400" dirty="0" smtClean="0">
                <a:solidFill>
                  <a:srgbClr val="000000"/>
                </a:solidFill>
              </a:rPr>
              <a:t> </a:t>
            </a:r>
            <a:r>
              <a:rPr lang="en-US" sz="2400" i="1" dirty="0" smtClean="0">
                <a:solidFill>
                  <a:srgbClr val="000000"/>
                </a:solidFill>
              </a:rPr>
              <a:t>statement</a:t>
            </a:r>
            <a:r>
              <a:rPr lang="en-US" sz="2400" b="0" dirty="0" smtClean="0">
                <a:solidFill>
                  <a:srgbClr val="000000"/>
                </a:solidFill>
              </a:rPr>
              <a:t> to simplify </a:t>
            </a:r>
            <a:r>
              <a:rPr lang="en-US" sz="2400" b="0" dirty="0" err="1" smtClean="0">
                <a:solidFill>
                  <a:srgbClr val="000000"/>
                </a:solidFill>
              </a:rPr>
              <a:t>iterators</a:t>
            </a:r>
            <a:r>
              <a:rPr lang="en-US" sz="2400" b="0" dirty="0" smtClean="0">
                <a:solidFill>
                  <a:srgbClr val="000000"/>
                </a:solidFill>
              </a:rPr>
              <a:t>:</a:t>
            </a:r>
          </a:p>
        </p:txBody>
      </p:sp>
      <p:grpSp>
        <p:nvGrpSpPr>
          <p:cNvPr id="2" name="Group 9"/>
          <p:cNvGrpSpPr/>
          <p:nvPr/>
        </p:nvGrpSpPr>
        <p:grpSpPr>
          <a:xfrm>
            <a:off x="1524000" y="4074885"/>
            <a:ext cx="6400800" cy="919237"/>
            <a:chOff x="1524000" y="5297715"/>
            <a:chExt cx="6400800" cy="919237"/>
          </a:xfrm>
        </p:grpSpPr>
        <p:sp>
          <p:nvSpPr>
            <p:cNvPr id="636942" name="Rectangle 14"/>
            <p:cNvSpPr>
              <a:spLocks noChangeArrowheads="1"/>
            </p:cNvSpPr>
            <p:nvPr/>
          </p:nvSpPr>
          <p:spPr bwMode="auto">
            <a:xfrm>
              <a:off x="1524000" y="5343675"/>
              <a:ext cx="6400800" cy="873277"/>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6943" name="Text Box 15"/>
            <p:cNvSpPr txBox="1">
              <a:spLocks noChangeArrowheads="1"/>
            </p:cNvSpPr>
            <p:nvPr/>
          </p:nvSpPr>
          <p:spPr bwMode="auto">
            <a:xfrm>
              <a:off x="1600200" y="5297715"/>
              <a:ext cx="6248400" cy="915988"/>
            </a:xfrm>
            <a:prstGeom prst="rect">
              <a:avLst/>
            </a:prstGeom>
            <a:noFill/>
            <a:ln w="9525">
              <a:noFill/>
              <a:miter lim="800000"/>
              <a:headEnd/>
              <a:tailEnd/>
            </a:ln>
            <a:effectLst/>
          </p:spPr>
          <p:txBody>
            <a:bodyPr>
              <a:prstTxWarp prst="textNoShape">
                <a:avLst/>
              </a:prstTxWarp>
              <a:spAutoFit/>
            </a:bodyPr>
            <a:lstStyle/>
            <a:p>
              <a:r>
                <a:rPr lang="en-US" sz="1800" dirty="0" smtClean="0">
                  <a:solidFill>
                    <a:srgbClr val="000000"/>
                  </a:solidFill>
                  <a:latin typeface="Courier New" charset="0"/>
                </a:rPr>
                <a:t>for </a:t>
              </a:r>
              <a:r>
                <a:rPr lang="en-US" sz="1800" dirty="0">
                  <a:solidFill>
                    <a:srgbClr val="000000"/>
                  </a:solidFill>
                  <a:latin typeface="Courier New" charset="0"/>
                </a:rPr>
                <a:t>(string key</a:t>
              </a:r>
              <a:r>
                <a:rPr lang="en-US" sz="1800" dirty="0" smtClean="0">
                  <a:solidFill>
                    <a:srgbClr val="000000"/>
                  </a:solidFill>
                  <a:latin typeface="Courier New" charset="0"/>
                </a:rPr>
                <a:t> : map</a:t>
              </a:r>
              <a:r>
                <a:rPr lang="en-US" sz="1800" dirty="0">
                  <a:solidFill>
                    <a:srgbClr val="000000"/>
                  </a:solidFill>
                  <a:latin typeface="Courier New" charset="0"/>
                </a:rPr>
                <a:t>) {</a:t>
              </a:r>
            </a:p>
            <a:p>
              <a:r>
                <a:rPr lang="en-US" sz="1800" dirty="0">
                  <a:solidFill>
                    <a:srgbClr val="000000"/>
                  </a:solidFill>
                  <a:latin typeface="Courier New" charset="0"/>
                </a:rPr>
                <a:t>    </a:t>
              </a:r>
              <a:r>
                <a:rPr lang="en-US" sz="1800" b="0" dirty="0">
                  <a:solidFill>
                    <a:srgbClr val="000000"/>
                  </a:solidFill>
                </a:rPr>
                <a:t>. . . </a:t>
              </a:r>
              <a:r>
                <a:rPr lang="en-US" sz="1800" b="0" i="1" dirty="0">
                  <a:solidFill>
                    <a:srgbClr val="000000"/>
                  </a:solidFill>
                </a:rPr>
                <a:t>code to process that key . . .</a:t>
              </a:r>
              <a:endParaRPr lang="en-US" sz="1800" dirty="0">
                <a:solidFill>
                  <a:srgbClr val="000000"/>
                </a:solidFill>
                <a:latin typeface="Courier New" charset="0"/>
              </a:endParaRPr>
            </a:p>
            <a:p>
              <a:r>
                <a:rPr lang="en-US" sz="1800" dirty="0">
                  <a:solidFill>
                    <a:srgbClr val="000000"/>
                  </a:solidFill>
                  <a:latin typeface="Courier New" charset="0"/>
                </a:rPr>
                <a:t>}</a:t>
              </a:r>
            </a:p>
          </p:txBody>
        </p:sp>
      </p:grpSp>
      <p:sp>
        <p:nvSpPr>
          <p:cNvPr id="8" name="Rectangle 4"/>
          <p:cNvSpPr>
            <a:spLocks noChangeArrowheads="1"/>
          </p:cNvSpPr>
          <p:nvPr/>
        </p:nvSpPr>
        <p:spPr bwMode="auto">
          <a:xfrm>
            <a:off x="482600" y="5105400"/>
            <a:ext cx="8128000" cy="762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Stanford libraries implement the same idea like this:  </a:t>
            </a:r>
            <a:endParaRPr lang="en-US" sz="2400" b="0" dirty="0">
              <a:solidFill>
                <a:srgbClr val="000000"/>
              </a:solidFill>
            </a:endParaRPr>
          </a:p>
        </p:txBody>
      </p:sp>
      <p:grpSp>
        <p:nvGrpSpPr>
          <p:cNvPr id="3" name="Group 10"/>
          <p:cNvGrpSpPr/>
          <p:nvPr/>
        </p:nvGrpSpPr>
        <p:grpSpPr>
          <a:xfrm>
            <a:off x="1524000" y="5557763"/>
            <a:ext cx="6400800" cy="919237"/>
            <a:chOff x="1524000" y="5297715"/>
            <a:chExt cx="6400800" cy="919237"/>
          </a:xfrm>
        </p:grpSpPr>
        <p:sp>
          <p:nvSpPr>
            <p:cNvPr id="12" name="Rectangle 14"/>
            <p:cNvSpPr>
              <a:spLocks noChangeArrowheads="1"/>
            </p:cNvSpPr>
            <p:nvPr/>
          </p:nvSpPr>
          <p:spPr bwMode="auto">
            <a:xfrm>
              <a:off x="1524000" y="5343675"/>
              <a:ext cx="6400800" cy="873277"/>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 name="Text Box 15"/>
            <p:cNvSpPr txBox="1">
              <a:spLocks noChangeArrowheads="1"/>
            </p:cNvSpPr>
            <p:nvPr/>
          </p:nvSpPr>
          <p:spPr bwMode="auto">
            <a:xfrm>
              <a:off x="1600200" y="5297715"/>
              <a:ext cx="6248400" cy="915988"/>
            </a:xfrm>
            <a:prstGeom prst="rect">
              <a:avLst/>
            </a:prstGeom>
            <a:noFill/>
            <a:ln w="9525">
              <a:noFill/>
              <a:miter lim="800000"/>
              <a:headEnd/>
              <a:tailEnd/>
            </a:ln>
            <a:effectLst/>
          </p:spPr>
          <p:txBody>
            <a:bodyPr>
              <a:prstTxWarp prst="textNoShape">
                <a:avLst/>
              </a:prstTxWarp>
              <a:spAutoFit/>
            </a:bodyPr>
            <a:lstStyle/>
            <a:p>
              <a:r>
                <a:rPr lang="en-US" sz="1800" dirty="0" err="1" smtClean="0">
                  <a:solidFill>
                    <a:srgbClr val="000000"/>
                  </a:solidFill>
                  <a:latin typeface="Courier New" charset="0"/>
                </a:rPr>
                <a:t>foreach</a:t>
              </a:r>
              <a:r>
                <a:rPr lang="en-US" sz="1800" dirty="0" smtClean="0">
                  <a:solidFill>
                    <a:srgbClr val="000000"/>
                  </a:solidFill>
                  <a:latin typeface="Courier New" charset="0"/>
                </a:rPr>
                <a:t> </a:t>
              </a:r>
              <a:r>
                <a:rPr lang="en-US" sz="1800" dirty="0">
                  <a:solidFill>
                    <a:srgbClr val="000000"/>
                  </a:solidFill>
                  <a:latin typeface="Courier New" charset="0"/>
                </a:rPr>
                <a:t>(string key in map) {</a:t>
              </a:r>
            </a:p>
            <a:p>
              <a:r>
                <a:rPr lang="en-US" sz="1800" dirty="0">
                  <a:solidFill>
                    <a:srgbClr val="000000"/>
                  </a:solidFill>
                  <a:latin typeface="Courier New" charset="0"/>
                </a:rPr>
                <a:t>    </a:t>
              </a:r>
              <a:r>
                <a:rPr lang="en-US" sz="1800" b="0" dirty="0">
                  <a:solidFill>
                    <a:srgbClr val="000000"/>
                  </a:solidFill>
                </a:rPr>
                <a:t>. . . </a:t>
              </a:r>
              <a:r>
                <a:rPr lang="en-US" sz="1800" b="0" i="1" dirty="0">
                  <a:solidFill>
                    <a:srgbClr val="000000"/>
                  </a:solidFill>
                </a:rPr>
                <a:t>code to process that key . . .</a:t>
              </a:r>
              <a:endParaRPr lang="en-US" sz="1800" dirty="0">
                <a:solidFill>
                  <a:srgbClr val="000000"/>
                </a:solidFill>
                <a:latin typeface="Courier New" charset="0"/>
              </a:endParaRPr>
            </a:p>
            <a:p>
              <a:r>
                <a:rPr lang="en-US" sz="1800" dirty="0">
                  <a:solidFill>
                    <a:srgbClr val="000000"/>
                  </a:solidFill>
                  <a:latin typeface="Courier New"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69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6932">
                                            <p:txEl>
                                              <p:pRg st="1" end="1"/>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8">
                                            <p:txEl>
                                              <p:pRg st="0" end="0"/>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2" grpId="0" build="p" autoUpdateAnimBg="0"/>
      <p:bldP spid="8" grpId="0" build="p" autoUpdateAnimBg="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a:t>
            </a:r>
            <a:r>
              <a:rPr lang="en-US" sz="4000" dirty="0" smtClean="0">
                <a:solidFill>
                  <a:srgbClr val="FF0000"/>
                </a:solidFill>
              </a:rPr>
              <a:t> </a:t>
            </a:r>
            <a:r>
              <a:rPr lang="en-US" sz="3600" b="1" dirty="0" smtClean="0">
                <a:solidFill>
                  <a:srgbClr val="FF0000"/>
                </a:solidFill>
                <a:latin typeface="Courier New" charset="0"/>
              </a:rPr>
              <a:t>Set&lt;</a:t>
            </a:r>
            <a:r>
              <a:rPr lang="en-US" sz="3600" i="1" dirty="0" smtClean="0">
                <a:solidFill>
                  <a:srgbClr val="FF0000"/>
                </a:solidFill>
              </a:rPr>
              <a:t>type</a:t>
            </a:r>
            <a:r>
              <a:rPr lang="en-US" sz="3600" b="1" dirty="0" smtClean="0">
                <a:solidFill>
                  <a:srgbClr val="FF0000"/>
                </a:solidFill>
                <a:latin typeface="Courier New" charset="0"/>
              </a:rPr>
              <a:t>&gt;</a:t>
            </a:r>
            <a:r>
              <a:rPr lang="en-US" sz="4000" dirty="0" smtClean="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227065"/>
            <a:ext cx="8153400" cy="661988"/>
            <a:chOff x="288" y="1103"/>
            <a:chExt cx="5136" cy="417"/>
          </a:xfrm>
        </p:grpSpPr>
        <p:sp>
          <p:nvSpPr>
            <p:cNvPr id="593924"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25"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set.size</a:t>
              </a:r>
              <a:r>
                <a:rPr lang="en-US" sz="2000" dirty="0" smtClean="0">
                  <a:solidFill>
                    <a:srgbClr val="000000"/>
                  </a:solidFill>
                  <a:latin typeface="Courier New" charset="0"/>
                </a:rPr>
                <a:t>(</a:t>
              </a:r>
              <a:r>
                <a:rPr lang="en-US" sz="2000" dirty="0">
                  <a:solidFill>
                    <a:srgbClr val="000000"/>
                  </a:solidFill>
                  <a:latin typeface="Courier New" charset="0"/>
                </a:rPr>
                <a:t>)</a:t>
              </a:r>
            </a:p>
          </p:txBody>
        </p:sp>
        <p:sp>
          <p:nvSpPr>
            <p:cNvPr id="593926"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number of</a:t>
              </a:r>
              <a:r>
                <a:rPr lang="en-US" sz="1800" b="0" dirty="0" smtClean="0">
                  <a:solidFill>
                    <a:srgbClr val="000000"/>
                  </a:solidFill>
                </a:rPr>
                <a:t> elements in </a:t>
              </a:r>
              <a:r>
                <a:rPr lang="en-US" sz="1800" b="0" dirty="0">
                  <a:solidFill>
                    <a:srgbClr val="000000"/>
                  </a:solidFill>
                </a:rPr>
                <a:t>the</a:t>
              </a:r>
              <a:r>
                <a:rPr lang="en-US" sz="1800" b="0" dirty="0" smtClean="0">
                  <a:solidFill>
                    <a:srgbClr val="000000"/>
                  </a:solidFill>
                </a:rPr>
                <a:t> set.</a:t>
              </a:r>
              <a:endParaRPr lang="en-US" sz="1800" b="0" dirty="0">
                <a:solidFill>
                  <a:srgbClr val="000000"/>
                </a:solidFill>
              </a:endParaRPr>
            </a:p>
          </p:txBody>
        </p:sp>
      </p:grpSp>
      <p:grpSp>
        <p:nvGrpSpPr>
          <p:cNvPr id="3" name="Group 7"/>
          <p:cNvGrpSpPr>
            <a:grpSpLocks/>
          </p:cNvGrpSpPr>
          <p:nvPr/>
        </p:nvGrpSpPr>
        <p:grpSpPr bwMode="auto">
          <a:xfrm>
            <a:off x="495300" y="1874765"/>
            <a:ext cx="8153400" cy="674688"/>
            <a:chOff x="288" y="1511"/>
            <a:chExt cx="5136" cy="425"/>
          </a:xfrm>
        </p:grpSpPr>
        <p:sp>
          <p:nvSpPr>
            <p:cNvPr id="593928"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29"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set.isEmpty</a:t>
              </a:r>
              <a:r>
                <a:rPr lang="en-US" sz="2000" dirty="0">
                  <a:solidFill>
                    <a:srgbClr val="000000"/>
                  </a:solidFill>
                  <a:latin typeface="Courier New" charset="0"/>
                </a:rPr>
                <a:t>()</a:t>
              </a:r>
            </a:p>
          </p:txBody>
        </p:sp>
        <p:sp>
          <p:nvSpPr>
            <p:cNvPr id="593930"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t>
              </a:r>
              <a:r>
                <a:rPr lang="en-US" sz="1600" dirty="0">
                  <a:solidFill>
                    <a:srgbClr val="000000"/>
                  </a:solidFill>
                  <a:latin typeface="Courier New" charset="0"/>
                </a:rPr>
                <a:t>true</a:t>
              </a:r>
              <a:r>
                <a:rPr lang="en-US" sz="1800" b="0" dirty="0">
                  <a:solidFill>
                    <a:srgbClr val="000000"/>
                  </a:solidFill>
                </a:rPr>
                <a:t> if the</a:t>
              </a:r>
              <a:r>
                <a:rPr lang="en-US" sz="1800" b="0" dirty="0" smtClean="0">
                  <a:solidFill>
                    <a:srgbClr val="000000"/>
                  </a:solidFill>
                </a:rPr>
                <a:t> set </a:t>
              </a:r>
              <a:r>
                <a:rPr lang="en-US" sz="1800" b="0" dirty="0">
                  <a:solidFill>
                    <a:srgbClr val="000000"/>
                  </a:solidFill>
                </a:rPr>
                <a:t>is empty.  </a:t>
              </a:r>
            </a:p>
          </p:txBody>
        </p:sp>
      </p:grpSp>
      <p:grpSp>
        <p:nvGrpSpPr>
          <p:cNvPr id="4" name="Group 11"/>
          <p:cNvGrpSpPr>
            <a:grpSpLocks/>
          </p:cNvGrpSpPr>
          <p:nvPr/>
        </p:nvGrpSpPr>
        <p:grpSpPr bwMode="auto">
          <a:xfrm>
            <a:off x="495300" y="2535165"/>
            <a:ext cx="8153400" cy="661988"/>
            <a:chOff x="288" y="1103"/>
            <a:chExt cx="5136" cy="417"/>
          </a:xfrm>
        </p:grpSpPr>
        <p:sp>
          <p:nvSpPr>
            <p:cNvPr id="593932"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3"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set.add(value</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93934"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Adds</a:t>
              </a:r>
              <a:r>
                <a:rPr lang="en-US" sz="1800" b="0" dirty="0" smtClean="0">
                  <a:solidFill>
                    <a:srgbClr val="000000"/>
                  </a:solidFill>
                </a:rPr>
                <a:t> </a:t>
              </a:r>
              <a:r>
                <a:rPr lang="en-US" sz="1600" dirty="0" smtClean="0">
                  <a:solidFill>
                    <a:srgbClr val="000000"/>
                  </a:solidFill>
                  <a:latin typeface="Courier New" charset="0"/>
                </a:rPr>
                <a:t>value</a:t>
              </a:r>
              <a:r>
                <a:rPr lang="en-US" sz="1800" b="0" dirty="0" smtClean="0">
                  <a:solidFill>
                    <a:srgbClr val="000000"/>
                  </a:solidFill>
                </a:rPr>
                <a:t> </a:t>
              </a:r>
              <a:r>
                <a:rPr lang="en-US" sz="1800" b="0" dirty="0">
                  <a:solidFill>
                    <a:srgbClr val="000000"/>
                  </a:solidFill>
                </a:rPr>
                <a:t>to the</a:t>
              </a:r>
              <a:r>
                <a:rPr lang="en-US" sz="1800" b="0" dirty="0" smtClean="0">
                  <a:solidFill>
                    <a:srgbClr val="000000"/>
                  </a:solidFill>
                </a:rPr>
                <a:t> set.</a:t>
              </a:r>
              <a:endParaRPr lang="en-US" sz="1800" b="0" dirty="0">
                <a:solidFill>
                  <a:srgbClr val="000000"/>
                </a:solidFill>
              </a:endParaRPr>
            </a:p>
          </p:txBody>
        </p:sp>
      </p:grpSp>
      <p:grpSp>
        <p:nvGrpSpPr>
          <p:cNvPr id="5" name="Group 15"/>
          <p:cNvGrpSpPr>
            <a:grpSpLocks/>
          </p:cNvGrpSpPr>
          <p:nvPr/>
        </p:nvGrpSpPr>
        <p:grpSpPr bwMode="auto">
          <a:xfrm>
            <a:off x="495300" y="3182865"/>
            <a:ext cx="8191500" cy="674688"/>
            <a:chOff x="312" y="2104"/>
            <a:chExt cx="5160" cy="425"/>
          </a:xfrm>
        </p:grpSpPr>
        <p:sp>
          <p:nvSpPr>
            <p:cNvPr id="593936"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7"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set.remove(value</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93938"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Removes </a:t>
              </a:r>
              <a:r>
                <a:rPr lang="en-US" sz="1600" dirty="0" smtClean="0">
                  <a:solidFill>
                    <a:srgbClr val="000000"/>
                  </a:solidFill>
                  <a:latin typeface="Courier New"/>
                  <a:cs typeface="Courier New"/>
                </a:rPr>
                <a:t>value</a:t>
              </a:r>
              <a:r>
                <a:rPr lang="en-US" sz="1800" b="0" dirty="0" smtClean="0">
                  <a:solidFill>
                    <a:srgbClr val="000000"/>
                  </a:solidFill>
                </a:rPr>
                <a:t> from the set.</a:t>
              </a:r>
              <a:endParaRPr lang="en-US" sz="1800" b="0" dirty="0">
                <a:solidFill>
                  <a:srgbClr val="000000"/>
                </a:solidFill>
              </a:endParaRPr>
            </a:p>
          </p:txBody>
        </p:sp>
      </p:grpSp>
      <p:grpSp>
        <p:nvGrpSpPr>
          <p:cNvPr id="6" name="Group 19"/>
          <p:cNvGrpSpPr>
            <a:grpSpLocks/>
          </p:cNvGrpSpPr>
          <p:nvPr/>
        </p:nvGrpSpPr>
        <p:grpSpPr bwMode="auto">
          <a:xfrm>
            <a:off x="495300" y="3828978"/>
            <a:ext cx="8191500" cy="674687"/>
            <a:chOff x="312" y="2104"/>
            <a:chExt cx="5160" cy="425"/>
          </a:xfrm>
        </p:grpSpPr>
        <p:sp>
          <p:nvSpPr>
            <p:cNvPr id="593940" name="Rectangle 20"/>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1" name="Text Box 21"/>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set.contains(value</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93942" name="Text Box 22"/>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t>
              </a:r>
              <a:r>
                <a:rPr lang="en-US" sz="1600" dirty="0">
                  <a:solidFill>
                    <a:srgbClr val="000000"/>
                  </a:solidFill>
                  <a:latin typeface="Courier New" charset="0"/>
                </a:rPr>
                <a:t>true</a:t>
              </a:r>
              <a:r>
                <a:rPr lang="en-US" sz="1800" b="0" dirty="0">
                  <a:solidFill>
                    <a:srgbClr val="000000"/>
                  </a:solidFill>
                </a:rPr>
                <a:t> if the</a:t>
              </a:r>
              <a:r>
                <a:rPr lang="en-US" sz="1800" b="0" dirty="0" smtClean="0">
                  <a:solidFill>
                    <a:srgbClr val="000000"/>
                  </a:solidFill>
                </a:rPr>
                <a:t> set </a:t>
              </a:r>
              <a:r>
                <a:rPr lang="en-US" sz="1800" b="0" dirty="0">
                  <a:solidFill>
                    <a:srgbClr val="000000"/>
                  </a:solidFill>
                </a:rPr>
                <a:t>contains the specified</a:t>
              </a:r>
              <a:r>
                <a:rPr lang="en-US" sz="1800" b="0" dirty="0" smtClean="0">
                  <a:solidFill>
                    <a:srgbClr val="000000"/>
                  </a:solidFill>
                </a:rPr>
                <a:t> value.</a:t>
              </a:r>
              <a:endParaRPr lang="en-US" sz="1800" b="0" dirty="0">
                <a:solidFill>
                  <a:srgbClr val="000000"/>
                </a:solidFill>
              </a:endParaRPr>
            </a:p>
          </p:txBody>
        </p:sp>
      </p:grpSp>
      <p:grpSp>
        <p:nvGrpSpPr>
          <p:cNvPr id="7" name="Group 23"/>
          <p:cNvGrpSpPr>
            <a:grpSpLocks/>
          </p:cNvGrpSpPr>
          <p:nvPr/>
        </p:nvGrpSpPr>
        <p:grpSpPr bwMode="auto">
          <a:xfrm>
            <a:off x="495300" y="4478265"/>
            <a:ext cx="8153400" cy="674688"/>
            <a:chOff x="312" y="2856"/>
            <a:chExt cx="5136" cy="425"/>
          </a:xfrm>
        </p:grpSpPr>
        <p:sp>
          <p:nvSpPr>
            <p:cNvPr id="593944"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5"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set.clear</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93946"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Removes all words from the set.</a:t>
              </a:r>
              <a:endParaRPr lang="en-US" sz="1800" b="0" dirty="0">
                <a:solidFill>
                  <a:srgbClr val="000000"/>
                </a:solidFill>
              </a:endParaRPr>
            </a:p>
          </p:txBody>
        </p:sp>
      </p:grpSp>
      <p:grpSp>
        <p:nvGrpSpPr>
          <p:cNvPr id="8" name="Group 27"/>
          <p:cNvGrpSpPr>
            <a:grpSpLocks/>
          </p:cNvGrpSpPr>
          <p:nvPr/>
        </p:nvGrpSpPr>
        <p:grpSpPr bwMode="auto">
          <a:xfrm>
            <a:off x="495300" y="5137078"/>
            <a:ext cx="8153400" cy="674687"/>
            <a:chOff x="312" y="2856"/>
            <a:chExt cx="5136" cy="425"/>
          </a:xfrm>
        </p:grpSpPr>
        <p:sp>
          <p:nvSpPr>
            <p:cNvPr id="593948" name="Rectangle 28"/>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9" name="Text Box 29"/>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s1.isSubsetOf(s2)</a:t>
              </a:r>
              <a:endParaRPr lang="en-US" sz="2000" dirty="0">
                <a:solidFill>
                  <a:srgbClr val="000000"/>
                </a:solidFill>
                <a:latin typeface="Courier New" charset="0"/>
              </a:endParaRPr>
            </a:p>
          </p:txBody>
        </p:sp>
        <p:sp>
          <p:nvSpPr>
            <p:cNvPr id="593950" name="Text Box 30"/>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a:t>
              </a:r>
              <a:r>
                <a:rPr lang="en-US" sz="1600" dirty="0" smtClean="0">
                  <a:solidFill>
                    <a:srgbClr val="000000"/>
                  </a:solidFill>
                  <a:latin typeface="Courier New" charset="0"/>
                </a:rPr>
                <a:t>true</a:t>
              </a:r>
              <a:r>
                <a:rPr lang="en-US" sz="1800" b="0" dirty="0" smtClean="0">
                  <a:solidFill>
                    <a:srgbClr val="000000"/>
                  </a:solidFill>
                </a:rPr>
                <a:t> if </a:t>
              </a:r>
              <a:r>
                <a:rPr lang="en-US" sz="1600" dirty="0" smtClean="0">
                  <a:solidFill>
                    <a:srgbClr val="000000"/>
                  </a:solidFill>
                  <a:latin typeface="Courier New"/>
                  <a:cs typeface="Courier New"/>
                </a:rPr>
                <a:t>s1</a:t>
              </a:r>
              <a:r>
                <a:rPr lang="en-US" sz="1800" b="0" dirty="0" smtClean="0">
                  <a:solidFill>
                    <a:srgbClr val="000000"/>
                  </a:solidFill>
                </a:rPr>
                <a:t> is a subset of </a:t>
              </a:r>
              <a:r>
                <a:rPr lang="en-US" sz="1600" dirty="0" smtClean="0">
                  <a:solidFill>
                    <a:srgbClr val="000000"/>
                  </a:solidFill>
                  <a:latin typeface="Courier New"/>
                  <a:cs typeface="Courier New"/>
                </a:rPr>
                <a:t>s2</a:t>
              </a:r>
              <a:r>
                <a:rPr lang="en-US" sz="1800" b="0" dirty="0" smtClean="0">
                  <a:solidFill>
                    <a:srgbClr val="000000"/>
                  </a:solidFill>
                </a:rPr>
                <a:t>.</a:t>
              </a:r>
              <a:endParaRPr lang="en-US" sz="1800" b="0" dirty="0">
                <a:solidFill>
                  <a:srgbClr val="000000"/>
                </a:solidFill>
              </a:endParaRPr>
            </a:p>
          </p:txBody>
        </p:sp>
      </p:grpSp>
      <p:grpSp>
        <p:nvGrpSpPr>
          <p:cNvPr id="9" name="Group 27"/>
          <p:cNvGrpSpPr>
            <a:grpSpLocks/>
          </p:cNvGrpSpPr>
          <p:nvPr/>
        </p:nvGrpSpPr>
        <p:grpSpPr bwMode="auto">
          <a:xfrm>
            <a:off x="497115" y="5802313"/>
            <a:ext cx="8153400" cy="674687"/>
            <a:chOff x="312" y="2856"/>
            <a:chExt cx="5136" cy="425"/>
          </a:xfrm>
        </p:grpSpPr>
        <p:sp>
          <p:nvSpPr>
            <p:cNvPr id="32" name="Rectangle 28"/>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33" name="Text Box 29"/>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set.first</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34" name="Text Box 30"/>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the first element of the set in the ordering specified by the value type.</a:t>
              </a:r>
              <a:endParaRPr lang="en-US" sz="1800" b="0" dirty="0">
                <a:solidFill>
                  <a:srgbClr val="000000"/>
                </a:solidFill>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Collection Classes</a:t>
            </a:r>
          </a:p>
        </p:txBody>
      </p:sp>
      <p:sp>
        <p:nvSpPr>
          <p:cNvPr id="606211" name="Rectangle 3"/>
          <p:cNvSpPr>
            <a:spLocks noChangeArrowheads="1"/>
          </p:cNvSpPr>
          <p:nvPr/>
        </p:nvSpPr>
        <p:spPr bwMode="auto">
          <a:xfrm>
            <a:off x="482600" y="1155700"/>
            <a:ext cx="8128000" cy="1054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Chapter 5 describes a set of useful library classes that contain other objects and are therefore </a:t>
            </a:r>
            <a:r>
              <a:rPr lang="en-US" sz="2400" b="0" dirty="0">
                <a:solidFill>
                  <a:srgbClr val="000000"/>
                </a:solidFill>
              </a:rPr>
              <a:t>called </a:t>
            </a:r>
            <a:r>
              <a:rPr lang="en-US" sz="2400" i="1" dirty="0">
                <a:solidFill>
                  <a:srgbClr val="000000"/>
                </a:solidFill>
              </a:rPr>
              <a:t>container</a:t>
            </a:r>
            <a:r>
              <a:rPr lang="en-US" sz="2400" b="0" i="1" dirty="0">
                <a:solidFill>
                  <a:srgbClr val="000000"/>
                </a:solidFill>
              </a:rPr>
              <a:t> </a:t>
            </a:r>
            <a:r>
              <a:rPr lang="en-US" sz="2400" b="0" dirty="0">
                <a:solidFill>
                  <a:srgbClr val="000000"/>
                </a:solidFill>
              </a:rPr>
              <a:t>or </a:t>
            </a:r>
            <a:r>
              <a:rPr lang="en-US" sz="2400" i="1" dirty="0">
                <a:solidFill>
                  <a:srgbClr val="000000"/>
                </a:solidFill>
              </a:rPr>
              <a:t>collection classes</a:t>
            </a:r>
            <a:r>
              <a:rPr lang="en-US" sz="2400" b="0" i="1" dirty="0">
                <a:solidFill>
                  <a:srgbClr val="000000"/>
                </a:solidFill>
              </a:rPr>
              <a:t>.</a:t>
            </a:r>
            <a:endParaRPr lang="en-US" sz="2400" b="0" i="1" dirty="0">
              <a:solidFill>
                <a:srgbClr val="000000"/>
              </a:solidFill>
            </a:endParaRPr>
          </a:p>
        </p:txBody>
      </p:sp>
      <p:sp>
        <p:nvSpPr>
          <p:cNvPr id="606213" name="Rectangle 5"/>
          <p:cNvSpPr>
            <a:spLocks noChangeArrowheads="1"/>
          </p:cNvSpPr>
          <p:nvPr/>
        </p:nvSpPr>
        <p:spPr bwMode="auto">
          <a:xfrm>
            <a:off x="482600" y="3454400"/>
            <a:ext cx="8280400" cy="2946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30000"/>
              </a:spcAft>
              <a:buFontTx/>
              <a:buChar char="•"/>
            </a:pPr>
            <a:r>
              <a:rPr lang="en-US" sz="2400" b="0" dirty="0">
                <a:solidFill>
                  <a:srgbClr val="000000"/>
                </a:solidFill>
              </a:rPr>
              <a:t>Here are some general guidelines for using these classes:</a:t>
            </a:r>
          </a:p>
          <a:p>
            <a:pPr marL="742950" lvl="1" indent="-285750" algn="just">
              <a:lnSpc>
                <a:spcPct val="85000"/>
              </a:lnSpc>
              <a:spcAft>
                <a:spcPct val="30000"/>
              </a:spcAft>
              <a:buFontTx/>
              <a:buChar char="–"/>
            </a:pPr>
            <a:r>
              <a:rPr lang="en-US" sz="2000" b="0" dirty="0">
                <a:solidFill>
                  <a:srgbClr val="000000"/>
                </a:solidFill>
                <a:ea typeface="ＭＳ Ｐゴシック" charset="-128"/>
              </a:rPr>
              <a:t>These classes represent </a:t>
            </a:r>
            <a:r>
              <a:rPr lang="en-US" sz="2000" i="1" dirty="0">
                <a:solidFill>
                  <a:srgbClr val="000000"/>
                </a:solidFill>
                <a:ea typeface="ＭＳ Ｐゴシック" charset="-128"/>
              </a:rPr>
              <a:t>abstract data types</a:t>
            </a:r>
            <a:r>
              <a:rPr lang="en-US" sz="2000" b="0" i="1" dirty="0">
                <a:solidFill>
                  <a:srgbClr val="000000"/>
                </a:solidFill>
                <a:ea typeface="ＭＳ Ｐゴシック" charset="-128"/>
              </a:rPr>
              <a:t> </a:t>
            </a:r>
            <a:r>
              <a:rPr lang="en-US" sz="2000" b="0" dirty="0">
                <a:solidFill>
                  <a:srgbClr val="000000"/>
                </a:solidFill>
                <a:ea typeface="ＭＳ Ｐゴシック" charset="-128"/>
              </a:rPr>
              <a:t>whose details are hidden.</a:t>
            </a:r>
          </a:p>
          <a:p>
            <a:pPr marL="742950" lvl="1" indent="-285750" algn="just">
              <a:lnSpc>
                <a:spcPct val="85000"/>
              </a:lnSpc>
              <a:spcAft>
                <a:spcPct val="30000"/>
              </a:spcAft>
              <a:buFontTx/>
              <a:buChar char="–"/>
            </a:pPr>
            <a:r>
              <a:rPr lang="en-US" sz="2000" b="0" dirty="0">
                <a:solidFill>
                  <a:srgbClr val="000000"/>
                </a:solidFill>
                <a:ea typeface="ＭＳ Ｐゴシック" charset="-128"/>
              </a:rPr>
              <a:t>Each class</a:t>
            </a:r>
            <a:r>
              <a:rPr lang="en-US" sz="2000" b="0" dirty="0" smtClean="0">
                <a:solidFill>
                  <a:srgbClr val="000000"/>
                </a:solidFill>
                <a:ea typeface="ＭＳ Ｐゴシック" charset="-128"/>
              </a:rPr>
              <a:t> (except </a:t>
            </a:r>
            <a:r>
              <a:rPr lang="en-US" sz="1800" dirty="0" smtClean="0">
                <a:solidFill>
                  <a:srgbClr val="000000"/>
                </a:solidFill>
                <a:latin typeface="Courier New"/>
                <a:ea typeface="ＭＳ Ｐゴシック" charset="-128"/>
                <a:cs typeface="Courier New"/>
              </a:rPr>
              <a:t>Lexicon</a:t>
            </a:r>
            <a:r>
              <a:rPr lang="en-US" sz="2000" b="0" dirty="0" smtClean="0">
                <a:solidFill>
                  <a:srgbClr val="000000"/>
                </a:solidFill>
                <a:ea typeface="ＭＳ Ｐゴシック" charset="-128"/>
              </a:rPr>
              <a:t>) requires type parameters.</a:t>
            </a:r>
            <a:endParaRPr lang="en-US" sz="2000" b="0" dirty="0">
              <a:solidFill>
                <a:srgbClr val="000000"/>
              </a:solidFill>
              <a:ea typeface="ＭＳ Ｐゴシック" charset="-128"/>
            </a:endParaRPr>
          </a:p>
          <a:p>
            <a:pPr marL="742950" lvl="1" indent="-285750" algn="just">
              <a:lnSpc>
                <a:spcPct val="85000"/>
              </a:lnSpc>
              <a:spcAft>
                <a:spcPct val="30000"/>
              </a:spcAft>
              <a:buFontTx/>
              <a:buChar char="–"/>
            </a:pPr>
            <a:r>
              <a:rPr lang="en-US" sz="2000" b="0" dirty="0">
                <a:solidFill>
                  <a:srgbClr val="000000"/>
                </a:solidFill>
                <a:ea typeface="ＭＳ Ｐゴシック" charset="-128"/>
              </a:rPr>
              <a:t>Declaring variables of these types always invokes a </a:t>
            </a:r>
            <a:r>
              <a:rPr lang="en-US" sz="2000" i="1" dirty="0">
                <a:solidFill>
                  <a:srgbClr val="000000"/>
                </a:solidFill>
                <a:ea typeface="ＭＳ Ｐゴシック" charset="-128"/>
              </a:rPr>
              <a:t>constructor</a:t>
            </a:r>
            <a:r>
              <a:rPr lang="en-US" sz="2000" b="0" i="1" dirty="0">
                <a:solidFill>
                  <a:srgbClr val="000000"/>
                </a:solidFill>
                <a:ea typeface="ＭＳ Ｐゴシック" charset="-128"/>
              </a:rPr>
              <a:t>.</a:t>
            </a:r>
          </a:p>
          <a:p>
            <a:pPr marL="742950" lvl="1" indent="-285750" algn="just">
              <a:lnSpc>
                <a:spcPct val="85000"/>
              </a:lnSpc>
              <a:spcAft>
                <a:spcPct val="30000"/>
              </a:spcAft>
              <a:buFontTx/>
              <a:buChar char="–"/>
            </a:pPr>
            <a:r>
              <a:rPr lang="en-US" sz="2000" b="0" dirty="0">
                <a:solidFill>
                  <a:srgbClr val="000000"/>
                </a:solidFill>
                <a:ea typeface="ＭＳ Ｐゴシック" charset="-128"/>
              </a:rPr>
              <a:t>Any memory for these objects is freed when its declaration scope ends.</a:t>
            </a:r>
          </a:p>
          <a:p>
            <a:pPr marL="742950" lvl="1" indent="-285750" algn="just">
              <a:lnSpc>
                <a:spcPct val="85000"/>
              </a:lnSpc>
              <a:spcAft>
                <a:spcPct val="30000"/>
              </a:spcAft>
              <a:buFontTx/>
              <a:buChar char="–"/>
            </a:pPr>
            <a:r>
              <a:rPr lang="en-US" sz="2000" b="0" dirty="0">
                <a:solidFill>
                  <a:srgbClr val="000000"/>
                </a:solidFill>
                <a:ea typeface="ＭＳ Ｐゴシック" charset="-128"/>
              </a:rPr>
              <a:t>Assigning one value to another </a:t>
            </a:r>
            <a:r>
              <a:rPr lang="en-US" sz="2000" b="0" i="1" dirty="0">
                <a:solidFill>
                  <a:srgbClr val="000000"/>
                </a:solidFill>
                <a:ea typeface="ＭＳ Ｐゴシック" charset="-128"/>
              </a:rPr>
              <a:t>copies</a:t>
            </a:r>
            <a:r>
              <a:rPr lang="en-US" sz="2000" b="0" dirty="0">
                <a:solidFill>
                  <a:srgbClr val="000000"/>
                </a:solidFill>
                <a:ea typeface="ＭＳ Ｐゴシック" charset="-128"/>
              </a:rPr>
              <a:t> the entire structure.</a:t>
            </a:r>
          </a:p>
          <a:p>
            <a:pPr marL="742950" lvl="1" indent="-285750" algn="just">
              <a:lnSpc>
                <a:spcPct val="85000"/>
              </a:lnSpc>
              <a:spcAft>
                <a:spcPct val="30000"/>
              </a:spcAft>
              <a:buFontTx/>
              <a:buChar char="–"/>
            </a:pPr>
            <a:r>
              <a:rPr lang="en-US" sz="2000" b="0" dirty="0">
                <a:solidFill>
                  <a:srgbClr val="000000"/>
                </a:solidFill>
                <a:ea typeface="ＭＳ Ｐゴシック" charset="-128"/>
              </a:rPr>
              <a:t>To avoid copying, these structures are usually passed by reference.</a:t>
            </a:r>
          </a:p>
        </p:txBody>
      </p:sp>
      <p:grpSp>
        <p:nvGrpSpPr>
          <p:cNvPr id="2" name="Group 25"/>
          <p:cNvGrpSpPr/>
          <p:nvPr/>
        </p:nvGrpSpPr>
        <p:grpSpPr>
          <a:xfrm>
            <a:off x="919681" y="2368301"/>
            <a:ext cx="1049867" cy="641047"/>
            <a:chOff x="931333" y="2496462"/>
            <a:chExt cx="1049867" cy="641047"/>
          </a:xfrm>
        </p:grpSpPr>
        <p:sp>
          <p:nvSpPr>
            <p:cNvPr id="7" name="Rectangle 6"/>
            <p:cNvSpPr/>
            <p:nvPr/>
          </p:nvSpPr>
          <p:spPr bwMode="auto">
            <a:xfrm>
              <a:off x="931333" y="2496462"/>
              <a:ext cx="1049867" cy="641047"/>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endParaRPr>
            </a:p>
          </p:txBody>
        </p:sp>
        <p:sp>
          <p:nvSpPr>
            <p:cNvPr id="8" name="TextBox 7"/>
            <p:cNvSpPr txBox="1"/>
            <p:nvPr/>
          </p:nvSpPr>
          <p:spPr>
            <a:xfrm>
              <a:off x="931333" y="2634669"/>
              <a:ext cx="1049867" cy="338554"/>
            </a:xfrm>
            <a:prstGeom prst="rect">
              <a:avLst/>
            </a:prstGeom>
            <a:noFill/>
          </p:spPr>
          <p:txBody>
            <a:bodyPr wrap="square" rtlCol="0">
              <a:spAutoFit/>
            </a:bodyPr>
            <a:lstStyle/>
            <a:p>
              <a:pPr algn="ctr"/>
              <a:r>
                <a:rPr lang="en-US" sz="1600" dirty="0" smtClean="0">
                  <a:solidFill>
                    <a:srgbClr val="000000"/>
                  </a:solidFill>
                  <a:latin typeface="Courier New"/>
                  <a:cs typeface="Courier New"/>
                </a:rPr>
                <a:t>Vector</a:t>
              </a:r>
              <a:endParaRPr lang="en-US" sz="1600" dirty="0">
                <a:solidFill>
                  <a:srgbClr val="000000"/>
                </a:solidFill>
                <a:latin typeface="Courier New"/>
                <a:cs typeface="Courier New"/>
              </a:endParaRPr>
            </a:p>
          </p:txBody>
        </p:sp>
      </p:grpSp>
      <p:grpSp>
        <p:nvGrpSpPr>
          <p:cNvPr id="3" name="Group 26"/>
          <p:cNvGrpSpPr/>
          <p:nvPr/>
        </p:nvGrpSpPr>
        <p:grpSpPr>
          <a:xfrm>
            <a:off x="2044741" y="2374788"/>
            <a:ext cx="1049867" cy="641047"/>
            <a:chOff x="931333" y="2496462"/>
            <a:chExt cx="1049867" cy="641047"/>
          </a:xfrm>
        </p:grpSpPr>
        <p:sp>
          <p:nvSpPr>
            <p:cNvPr id="28" name="Rectangle 27"/>
            <p:cNvSpPr/>
            <p:nvPr/>
          </p:nvSpPr>
          <p:spPr bwMode="auto">
            <a:xfrm>
              <a:off x="931333" y="2496462"/>
              <a:ext cx="1049867" cy="641047"/>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endParaRPr>
            </a:p>
          </p:txBody>
        </p:sp>
        <p:sp>
          <p:nvSpPr>
            <p:cNvPr id="29" name="TextBox 28"/>
            <p:cNvSpPr txBox="1"/>
            <p:nvPr/>
          </p:nvSpPr>
          <p:spPr>
            <a:xfrm>
              <a:off x="931333" y="2634669"/>
              <a:ext cx="1049867" cy="338554"/>
            </a:xfrm>
            <a:prstGeom prst="rect">
              <a:avLst/>
            </a:prstGeom>
            <a:noFill/>
          </p:spPr>
          <p:txBody>
            <a:bodyPr wrap="square" rtlCol="0">
              <a:spAutoFit/>
            </a:bodyPr>
            <a:lstStyle/>
            <a:p>
              <a:pPr algn="ctr"/>
              <a:r>
                <a:rPr lang="en-US" sz="1600" dirty="0" smtClean="0">
                  <a:solidFill>
                    <a:srgbClr val="000000"/>
                  </a:solidFill>
                  <a:latin typeface="Courier New"/>
                  <a:cs typeface="Courier New"/>
                </a:rPr>
                <a:t>Grid</a:t>
              </a:r>
              <a:endParaRPr lang="en-US" sz="1600" dirty="0">
                <a:solidFill>
                  <a:srgbClr val="000000"/>
                </a:solidFill>
                <a:latin typeface="Courier New"/>
                <a:cs typeface="Courier New"/>
              </a:endParaRPr>
            </a:p>
          </p:txBody>
        </p:sp>
      </p:grpSp>
      <p:grpSp>
        <p:nvGrpSpPr>
          <p:cNvPr id="4" name="Group 29"/>
          <p:cNvGrpSpPr/>
          <p:nvPr/>
        </p:nvGrpSpPr>
        <p:grpSpPr>
          <a:xfrm>
            <a:off x="3169801" y="2381275"/>
            <a:ext cx="1049867" cy="641047"/>
            <a:chOff x="931333" y="2496462"/>
            <a:chExt cx="1049867" cy="641047"/>
          </a:xfrm>
        </p:grpSpPr>
        <p:sp>
          <p:nvSpPr>
            <p:cNvPr id="31" name="Rectangle 30"/>
            <p:cNvSpPr/>
            <p:nvPr/>
          </p:nvSpPr>
          <p:spPr bwMode="auto">
            <a:xfrm>
              <a:off x="931333" y="2496462"/>
              <a:ext cx="1049867" cy="641047"/>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endParaRPr>
            </a:p>
          </p:txBody>
        </p:sp>
        <p:sp>
          <p:nvSpPr>
            <p:cNvPr id="32" name="TextBox 31"/>
            <p:cNvSpPr txBox="1"/>
            <p:nvPr/>
          </p:nvSpPr>
          <p:spPr>
            <a:xfrm>
              <a:off x="931333" y="2634669"/>
              <a:ext cx="1049867" cy="338554"/>
            </a:xfrm>
            <a:prstGeom prst="rect">
              <a:avLst/>
            </a:prstGeom>
            <a:noFill/>
          </p:spPr>
          <p:txBody>
            <a:bodyPr wrap="square" rtlCol="0">
              <a:spAutoFit/>
            </a:bodyPr>
            <a:lstStyle/>
            <a:p>
              <a:pPr algn="ctr"/>
              <a:r>
                <a:rPr lang="en-US" sz="1600" dirty="0" smtClean="0">
                  <a:solidFill>
                    <a:srgbClr val="000000"/>
                  </a:solidFill>
                  <a:latin typeface="Courier New"/>
                  <a:cs typeface="Courier New"/>
                </a:rPr>
                <a:t>Stack</a:t>
              </a:r>
              <a:endParaRPr lang="en-US" sz="1600" dirty="0">
                <a:solidFill>
                  <a:srgbClr val="000000"/>
                </a:solidFill>
                <a:latin typeface="Courier New"/>
                <a:cs typeface="Courier New"/>
              </a:endParaRPr>
            </a:p>
          </p:txBody>
        </p:sp>
      </p:grpSp>
      <p:grpSp>
        <p:nvGrpSpPr>
          <p:cNvPr id="5" name="Group 32"/>
          <p:cNvGrpSpPr/>
          <p:nvPr/>
        </p:nvGrpSpPr>
        <p:grpSpPr>
          <a:xfrm>
            <a:off x="4294861" y="2387762"/>
            <a:ext cx="1049867" cy="641047"/>
            <a:chOff x="931333" y="2496462"/>
            <a:chExt cx="1049867" cy="641047"/>
          </a:xfrm>
        </p:grpSpPr>
        <p:sp>
          <p:nvSpPr>
            <p:cNvPr id="34" name="Rectangle 33"/>
            <p:cNvSpPr/>
            <p:nvPr/>
          </p:nvSpPr>
          <p:spPr bwMode="auto">
            <a:xfrm>
              <a:off x="931333" y="2496462"/>
              <a:ext cx="1049867" cy="641047"/>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endParaRPr>
            </a:p>
          </p:txBody>
        </p:sp>
        <p:sp>
          <p:nvSpPr>
            <p:cNvPr id="35" name="TextBox 34"/>
            <p:cNvSpPr txBox="1"/>
            <p:nvPr/>
          </p:nvSpPr>
          <p:spPr>
            <a:xfrm>
              <a:off x="931333" y="2634669"/>
              <a:ext cx="1049867" cy="338554"/>
            </a:xfrm>
            <a:prstGeom prst="rect">
              <a:avLst/>
            </a:prstGeom>
            <a:noFill/>
          </p:spPr>
          <p:txBody>
            <a:bodyPr wrap="square" rtlCol="0">
              <a:spAutoFit/>
            </a:bodyPr>
            <a:lstStyle/>
            <a:p>
              <a:pPr algn="ctr"/>
              <a:r>
                <a:rPr lang="en-US" sz="1600" dirty="0" smtClean="0">
                  <a:solidFill>
                    <a:srgbClr val="000000"/>
                  </a:solidFill>
                  <a:latin typeface="Courier New"/>
                  <a:cs typeface="Courier New"/>
                </a:rPr>
                <a:t>Queue</a:t>
              </a:r>
              <a:endParaRPr lang="en-US" sz="1600" dirty="0">
                <a:solidFill>
                  <a:srgbClr val="000000"/>
                </a:solidFill>
                <a:latin typeface="Courier New"/>
                <a:cs typeface="Courier New"/>
              </a:endParaRPr>
            </a:p>
          </p:txBody>
        </p:sp>
      </p:grpSp>
      <p:grpSp>
        <p:nvGrpSpPr>
          <p:cNvPr id="6" name="Group 35"/>
          <p:cNvGrpSpPr/>
          <p:nvPr/>
        </p:nvGrpSpPr>
        <p:grpSpPr>
          <a:xfrm>
            <a:off x="5419921" y="2394249"/>
            <a:ext cx="1049867" cy="641047"/>
            <a:chOff x="931333" y="2496462"/>
            <a:chExt cx="1049867" cy="641047"/>
          </a:xfrm>
        </p:grpSpPr>
        <p:sp>
          <p:nvSpPr>
            <p:cNvPr id="37" name="Rectangle 36"/>
            <p:cNvSpPr/>
            <p:nvPr/>
          </p:nvSpPr>
          <p:spPr bwMode="auto">
            <a:xfrm>
              <a:off x="931333" y="2496462"/>
              <a:ext cx="1049867" cy="641047"/>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endParaRPr>
            </a:p>
          </p:txBody>
        </p:sp>
        <p:sp>
          <p:nvSpPr>
            <p:cNvPr id="38" name="TextBox 37"/>
            <p:cNvSpPr txBox="1"/>
            <p:nvPr/>
          </p:nvSpPr>
          <p:spPr>
            <a:xfrm>
              <a:off x="931333" y="2634669"/>
              <a:ext cx="1049867" cy="338554"/>
            </a:xfrm>
            <a:prstGeom prst="rect">
              <a:avLst/>
            </a:prstGeom>
            <a:noFill/>
          </p:spPr>
          <p:txBody>
            <a:bodyPr wrap="square" rtlCol="0">
              <a:spAutoFit/>
            </a:bodyPr>
            <a:lstStyle/>
            <a:p>
              <a:pPr algn="ctr"/>
              <a:r>
                <a:rPr lang="en-US" sz="1600" dirty="0" smtClean="0">
                  <a:solidFill>
                    <a:srgbClr val="000000"/>
                  </a:solidFill>
                  <a:latin typeface="Courier New"/>
                  <a:cs typeface="Courier New"/>
                </a:rPr>
                <a:t>Map</a:t>
              </a:r>
              <a:endParaRPr lang="en-US" sz="1600" dirty="0">
                <a:solidFill>
                  <a:srgbClr val="000000"/>
                </a:solidFill>
                <a:latin typeface="Courier New"/>
                <a:cs typeface="Courier New"/>
              </a:endParaRPr>
            </a:p>
          </p:txBody>
        </p:sp>
      </p:grpSp>
      <p:grpSp>
        <p:nvGrpSpPr>
          <p:cNvPr id="9" name="Group 38"/>
          <p:cNvGrpSpPr/>
          <p:nvPr/>
        </p:nvGrpSpPr>
        <p:grpSpPr>
          <a:xfrm>
            <a:off x="6544981" y="2400736"/>
            <a:ext cx="1049867" cy="641047"/>
            <a:chOff x="931333" y="2496462"/>
            <a:chExt cx="1049867" cy="641047"/>
          </a:xfrm>
        </p:grpSpPr>
        <p:sp>
          <p:nvSpPr>
            <p:cNvPr id="40" name="Rectangle 39"/>
            <p:cNvSpPr/>
            <p:nvPr/>
          </p:nvSpPr>
          <p:spPr bwMode="auto">
            <a:xfrm>
              <a:off x="931333" y="2496462"/>
              <a:ext cx="1049867" cy="641047"/>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endParaRPr>
            </a:p>
          </p:txBody>
        </p:sp>
        <p:sp>
          <p:nvSpPr>
            <p:cNvPr id="41" name="TextBox 40"/>
            <p:cNvSpPr txBox="1"/>
            <p:nvPr/>
          </p:nvSpPr>
          <p:spPr>
            <a:xfrm>
              <a:off x="931333" y="2634669"/>
              <a:ext cx="1049867" cy="338554"/>
            </a:xfrm>
            <a:prstGeom prst="rect">
              <a:avLst/>
            </a:prstGeom>
            <a:noFill/>
          </p:spPr>
          <p:txBody>
            <a:bodyPr wrap="square" rtlCol="0">
              <a:spAutoFit/>
            </a:bodyPr>
            <a:lstStyle/>
            <a:p>
              <a:pPr algn="ctr"/>
              <a:r>
                <a:rPr lang="en-US" sz="1600" dirty="0" smtClean="0">
                  <a:solidFill>
                    <a:srgbClr val="000000"/>
                  </a:solidFill>
                  <a:latin typeface="Courier New"/>
                  <a:cs typeface="Courier New"/>
                </a:rPr>
                <a:t>Set</a:t>
              </a:r>
              <a:endParaRPr lang="en-US" sz="1600" dirty="0">
                <a:solidFill>
                  <a:srgbClr val="000000"/>
                </a:solidFill>
                <a:latin typeface="Courier New"/>
                <a:cs typeface="Courier New"/>
              </a:endParaRPr>
            </a:p>
          </p:txBody>
        </p:sp>
      </p:grpSp>
      <p:grpSp>
        <p:nvGrpSpPr>
          <p:cNvPr id="10" name="Group 41"/>
          <p:cNvGrpSpPr/>
          <p:nvPr/>
        </p:nvGrpSpPr>
        <p:grpSpPr>
          <a:xfrm>
            <a:off x="7670041" y="2407223"/>
            <a:ext cx="1049867" cy="641047"/>
            <a:chOff x="931333" y="2496462"/>
            <a:chExt cx="1049867" cy="641047"/>
          </a:xfrm>
        </p:grpSpPr>
        <p:sp>
          <p:nvSpPr>
            <p:cNvPr id="43" name="Rectangle 42"/>
            <p:cNvSpPr/>
            <p:nvPr/>
          </p:nvSpPr>
          <p:spPr bwMode="auto">
            <a:xfrm>
              <a:off x="931333" y="2496462"/>
              <a:ext cx="1049867" cy="641047"/>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endParaRPr>
            </a:p>
          </p:txBody>
        </p:sp>
        <p:sp>
          <p:nvSpPr>
            <p:cNvPr id="44" name="TextBox 43"/>
            <p:cNvSpPr txBox="1"/>
            <p:nvPr/>
          </p:nvSpPr>
          <p:spPr>
            <a:xfrm>
              <a:off x="931333" y="2634669"/>
              <a:ext cx="1049867" cy="338554"/>
            </a:xfrm>
            <a:prstGeom prst="rect">
              <a:avLst/>
            </a:prstGeom>
            <a:noFill/>
          </p:spPr>
          <p:txBody>
            <a:bodyPr wrap="square" rtlCol="0">
              <a:spAutoFit/>
            </a:bodyPr>
            <a:lstStyle/>
            <a:p>
              <a:pPr algn="ctr"/>
              <a:r>
                <a:rPr lang="en-US" sz="1600" dirty="0" smtClean="0">
                  <a:solidFill>
                    <a:srgbClr val="000000"/>
                  </a:solidFill>
                  <a:latin typeface="Courier New"/>
                  <a:cs typeface="Courier New"/>
                </a:rPr>
                <a:t>Lexicon</a:t>
              </a:r>
              <a:endParaRPr lang="en-US" sz="1600" dirty="0">
                <a:solidFill>
                  <a:srgbClr val="000000"/>
                </a:solidFill>
                <a:latin typeface="Courier New"/>
                <a:cs typeface="Courier New"/>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621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06213">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0621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0621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0621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0621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062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3" grpId="0" build="p" bldLvl="2"/>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600" b="1" dirty="0">
                <a:solidFill>
                  <a:srgbClr val="FF0000"/>
                </a:solidFill>
                <a:latin typeface="Courier New" charset="0"/>
              </a:rPr>
              <a:t>Lexicon</a:t>
            </a:r>
            <a:r>
              <a:rPr lang="en-US" sz="4000" dirty="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384300"/>
            <a:ext cx="8153400" cy="661988"/>
            <a:chOff x="288" y="1103"/>
            <a:chExt cx="5136" cy="417"/>
          </a:xfrm>
        </p:grpSpPr>
        <p:sp>
          <p:nvSpPr>
            <p:cNvPr id="593924"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25"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lexicon.size()</a:t>
              </a:r>
            </a:p>
          </p:txBody>
        </p:sp>
        <p:sp>
          <p:nvSpPr>
            <p:cNvPr id="593926"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number of</a:t>
              </a:r>
              <a:r>
                <a:rPr lang="en-US" sz="1800" b="0" dirty="0" smtClean="0">
                  <a:solidFill>
                    <a:srgbClr val="000000"/>
                  </a:solidFill>
                </a:rPr>
                <a:t> words in </a:t>
              </a:r>
              <a:r>
                <a:rPr lang="en-US" sz="1800" b="0" dirty="0">
                  <a:solidFill>
                    <a:srgbClr val="000000"/>
                  </a:solidFill>
                </a:rPr>
                <a:t>the lexicon.</a:t>
              </a:r>
            </a:p>
          </p:txBody>
        </p:sp>
      </p:grpSp>
      <p:grpSp>
        <p:nvGrpSpPr>
          <p:cNvPr id="3" name="Group 7"/>
          <p:cNvGrpSpPr>
            <a:grpSpLocks/>
          </p:cNvGrpSpPr>
          <p:nvPr/>
        </p:nvGrpSpPr>
        <p:grpSpPr bwMode="auto">
          <a:xfrm>
            <a:off x="495300" y="2032000"/>
            <a:ext cx="8153400" cy="674688"/>
            <a:chOff x="288" y="1511"/>
            <a:chExt cx="5136" cy="425"/>
          </a:xfrm>
        </p:grpSpPr>
        <p:sp>
          <p:nvSpPr>
            <p:cNvPr id="593928"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29"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lexicon.isEmpty()</a:t>
              </a:r>
            </a:p>
          </p:txBody>
        </p:sp>
        <p:sp>
          <p:nvSpPr>
            <p:cNvPr id="593930"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lexicon is empty.  </a:t>
              </a:r>
            </a:p>
          </p:txBody>
        </p:sp>
      </p:grpSp>
      <p:grpSp>
        <p:nvGrpSpPr>
          <p:cNvPr id="4" name="Group 11"/>
          <p:cNvGrpSpPr>
            <a:grpSpLocks/>
          </p:cNvGrpSpPr>
          <p:nvPr/>
        </p:nvGrpSpPr>
        <p:grpSpPr bwMode="auto">
          <a:xfrm>
            <a:off x="495300" y="2692400"/>
            <a:ext cx="8153400" cy="661988"/>
            <a:chOff x="288" y="1103"/>
            <a:chExt cx="5136" cy="417"/>
          </a:xfrm>
        </p:grpSpPr>
        <p:sp>
          <p:nvSpPr>
            <p:cNvPr id="593932"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3"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lexicon.add(word)</a:t>
              </a:r>
            </a:p>
          </p:txBody>
        </p:sp>
        <p:sp>
          <p:nvSpPr>
            <p:cNvPr id="593934"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Adds</a:t>
              </a:r>
              <a:r>
                <a:rPr lang="en-US" sz="1800" b="0" dirty="0" smtClean="0">
                  <a:solidFill>
                    <a:srgbClr val="000000"/>
                  </a:solidFill>
                </a:rPr>
                <a:t> </a:t>
              </a:r>
              <a:r>
                <a:rPr lang="en-US" sz="1600" dirty="0" smtClean="0">
                  <a:solidFill>
                    <a:srgbClr val="000000"/>
                  </a:solidFill>
                  <a:latin typeface="Courier New" charset="0"/>
                </a:rPr>
                <a:t>word</a:t>
              </a:r>
              <a:r>
                <a:rPr lang="en-US" sz="1800" b="0" dirty="0" smtClean="0">
                  <a:solidFill>
                    <a:srgbClr val="000000"/>
                  </a:solidFill>
                </a:rPr>
                <a:t> to </a:t>
              </a:r>
              <a:r>
                <a:rPr lang="en-US" sz="1800" b="0" dirty="0">
                  <a:solidFill>
                    <a:srgbClr val="000000"/>
                  </a:solidFill>
                </a:rPr>
                <a:t>the lexicon, always in lowercase.</a:t>
              </a:r>
            </a:p>
          </p:txBody>
        </p:sp>
      </p:grpSp>
      <p:grpSp>
        <p:nvGrpSpPr>
          <p:cNvPr id="5" name="Group 15"/>
          <p:cNvGrpSpPr>
            <a:grpSpLocks/>
          </p:cNvGrpSpPr>
          <p:nvPr/>
        </p:nvGrpSpPr>
        <p:grpSpPr bwMode="auto">
          <a:xfrm>
            <a:off x="495300" y="3340100"/>
            <a:ext cx="8191500" cy="674688"/>
            <a:chOff x="312" y="2104"/>
            <a:chExt cx="5160" cy="425"/>
          </a:xfrm>
        </p:grpSpPr>
        <p:sp>
          <p:nvSpPr>
            <p:cNvPr id="593936"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7"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lexicon.addWordsFromFile(filename)</a:t>
              </a:r>
            </a:p>
          </p:txBody>
        </p:sp>
        <p:sp>
          <p:nvSpPr>
            <p:cNvPr id="593938"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Adds all the words in the specified file to the lexicon.</a:t>
              </a:r>
            </a:p>
          </p:txBody>
        </p:sp>
      </p:grpSp>
      <p:grpSp>
        <p:nvGrpSpPr>
          <p:cNvPr id="6" name="Group 19"/>
          <p:cNvGrpSpPr>
            <a:grpSpLocks/>
          </p:cNvGrpSpPr>
          <p:nvPr/>
        </p:nvGrpSpPr>
        <p:grpSpPr bwMode="auto">
          <a:xfrm>
            <a:off x="495300" y="3986213"/>
            <a:ext cx="8191500" cy="674687"/>
            <a:chOff x="312" y="2104"/>
            <a:chExt cx="5160" cy="425"/>
          </a:xfrm>
        </p:grpSpPr>
        <p:sp>
          <p:nvSpPr>
            <p:cNvPr id="593940" name="Rectangle 20"/>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1" name="Text Box 21"/>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lexicon.contains(</a:t>
              </a:r>
              <a:r>
                <a:rPr lang="en-US" sz="2000" dirty="0" err="1">
                  <a:solidFill>
                    <a:srgbClr val="000000"/>
                  </a:solidFill>
                  <a:latin typeface="Courier New" charset="0"/>
                </a:rPr>
                <a:t>word</a:t>
              </a:r>
              <a:r>
                <a:rPr lang="en-US" sz="2000" dirty="0">
                  <a:solidFill>
                    <a:srgbClr val="000000"/>
                  </a:solidFill>
                  <a:latin typeface="Courier New" charset="0"/>
                </a:rPr>
                <a:t>)</a:t>
              </a:r>
            </a:p>
          </p:txBody>
        </p:sp>
        <p:sp>
          <p:nvSpPr>
            <p:cNvPr id="593942" name="Text Box 22"/>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lexicon contains the specified word.</a:t>
              </a:r>
            </a:p>
          </p:txBody>
        </p:sp>
      </p:grpSp>
      <p:grpSp>
        <p:nvGrpSpPr>
          <p:cNvPr id="7" name="Group 23"/>
          <p:cNvGrpSpPr>
            <a:grpSpLocks/>
          </p:cNvGrpSpPr>
          <p:nvPr/>
        </p:nvGrpSpPr>
        <p:grpSpPr bwMode="auto">
          <a:xfrm>
            <a:off x="495300" y="4635500"/>
            <a:ext cx="8153400" cy="674688"/>
            <a:chOff x="312" y="2856"/>
            <a:chExt cx="5136" cy="425"/>
          </a:xfrm>
        </p:grpSpPr>
        <p:sp>
          <p:nvSpPr>
            <p:cNvPr id="593944"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5"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lexicon.containsPrefix(prefix)</a:t>
              </a:r>
            </a:p>
          </p:txBody>
        </p:sp>
        <p:sp>
          <p:nvSpPr>
            <p:cNvPr id="593946"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lexicon contains any word beginning with </a:t>
              </a:r>
              <a:r>
                <a:rPr lang="en-US" sz="1600">
                  <a:solidFill>
                    <a:srgbClr val="000000"/>
                  </a:solidFill>
                  <a:latin typeface="Courier New" charset="0"/>
                </a:rPr>
                <a:t>prefix</a:t>
              </a:r>
              <a:r>
                <a:rPr lang="en-US" sz="1800" b="0">
                  <a:solidFill>
                    <a:srgbClr val="000000"/>
                  </a:solidFill>
                </a:rPr>
                <a:t>.</a:t>
              </a:r>
            </a:p>
          </p:txBody>
        </p:sp>
      </p:grpSp>
      <p:grpSp>
        <p:nvGrpSpPr>
          <p:cNvPr id="8" name="Group 27"/>
          <p:cNvGrpSpPr>
            <a:grpSpLocks/>
          </p:cNvGrpSpPr>
          <p:nvPr/>
        </p:nvGrpSpPr>
        <p:grpSpPr bwMode="auto">
          <a:xfrm>
            <a:off x="495300" y="5294313"/>
            <a:ext cx="8153400" cy="674687"/>
            <a:chOff x="312" y="2856"/>
            <a:chExt cx="5136" cy="425"/>
          </a:xfrm>
        </p:grpSpPr>
        <p:sp>
          <p:nvSpPr>
            <p:cNvPr id="593948" name="Rectangle 28"/>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9" name="Text Box 29"/>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lexicon.clear()</a:t>
              </a:r>
            </a:p>
          </p:txBody>
        </p:sp>
        <p:sp>
          <p:nvSpPr>
            <p:cNvPr id="593950" name="Text Box 30"/>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all words from the lexicon.</a:t>
              </a: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Why Do Both </a:t>
            </a:r>
            <a:r>
              <a:rPr lang="en-US" sz="3600" b="1" dirty="0">
                <a:solidFill>
                  <a:srgbClr val="FF0000"/>
                </a:solidFill>
                <a:latin typeface="Courier New" charset="0"/>
              </a:rPr>
              <a:t>Lexicon</a:t>
            </a:r>
            <a:r>
              <a:rPr lang="en-US" sz="4000" dirty="0">
                <a:solidFill>
                  <a:srgbClr val="FF0000"/>
                </a:solidFill>
              </a:rPr>
              <a:t> and</a:t>
            </a:r>
            <a:r>
              <a:rPr lang="en-US" sz="4000" dirty="0" smtClean="0">
                <a:solidFill>
                  <a:srgbClr val="FF0000"/>
                </a:solidFill>
              </a:rPr>
              <a:t> </a:t>
            </a:r>
            <a:r>
              <a:rPr lang="en-US" sz="3600" b="1" dirty="0" smtClean="0">
                <a:solidFill>
                  <a:srgbClr val="FF0000"/>
                </a:solidFill>
                <a:latin typeface="Courier New" charset="0"/>
              </a:rPr>
              <a:t>Set</a:t>
            </a:r>
            <a:r>
              <a:rPr lang="en-US" sz="4000" dirty="0" smtClean="0">
                <a:solidFill>
                  <a:srgbClr val="FF0000"/>
                </a:solidFill>
              </a:rPr>
              <a:t> Exist</a:t>
            </a:r>
            <a:r>
              <a:rPr lang="en-US" sz="4000" dirty="0">
                <a:solidFill>
                  <a:srgbClr val="FF0000"/>
                </a:solidFill>
              </a:rPr>
              <a:t>?</a:t>
            </a:r>
          </a:p>
        </p:txBody>
      </p:sp>
      <p:sp>
        <p:nvSpPr>
          <p:cNvPr id="598019" name="Rectangle 3"/>
          <p:cNvSpPr>
            <a:spLocks noChangeArrowheads="1"/>
          </p:cNvSpPr>
          <p:nvPr/>
        </p:nvSpPr>
        <p:spPr bwMode="auto">
          <a:xfrm>
            <a:off x="482600" y="1066800"/>
            <a:ext cx="4530725" cy="5397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a:t>
            </a:r>
            <a:r>
              <a:rPr lang="en-US" sz="2000" dirty="0">
                <a:solidFill>
                  <a:srgbClr val="000000"/>
                </a:solidFill>
                <a:latin typeface="Courier New" charset="0"/>
              </a:rPr>
              <a:t>Lexicon</a:t>
            </a:r>
            <a:r>
              <a:rPr lang="en-US" sz="2400" b="0" dirty="0">
                <a:solidFill>
                  <a:srgbClr val="000000"/>
                </a:solidFill>
              </a:rPr>
              <a:t> representation is extremely space-efficient.  The data structure used in the library implementation stores the full English dictionary in 350,000 bytes, which is shorter than a text file containing those words.</a:t>
            </a:r>
          </a:p>
          <a:p>
            <a:pPr marL="342900" indent="-342900" algn="just">
              <a:lnSpc>
                <a:spcPct val="85000"/>
              </a:lnSpc>
              <a:spcAft>
                <a:spcPct val="50000"/>
              </a:spcAft>
              <a:buFontTx/>
              <a:buChar char="•"/>
            </a:pPr>
            <a:r>
              <a:rPr lang="en-US" sz="2400" b="0" dirty="0">
                <a:solidFill>
                  <a:srgbClr val="000000"/>
                </a:solidFill>
              </a:rPr>
              <a:t>The underlying representation makes it possible to implement a </a:t>
            </a:r>
            <a:r>
              <a:rPr lang="en-US" sz="2000" dirty="0" err="1">
                <a:solidFill>
                  <a:srgbClr val="000000"/>
                </a:solidFill>
                <a:latin typeface="Courier New" charset="0"/>
              </a:rPr>
              <a:t>containsPrefix</a:t>
            </a:r>
            <a:r>
              <a:rPr lang="en-US" sz="2400" b="0" dirty="0">
                <a:solidFill>
                  <a:srgbClr val="000000"/>
                </a:solidFill>
              </a:rPr>
              <a:t> method that is useful in many applications.</a:t>
            </a:r>
          </a:p>
          <a:p>
            <a:pPr marL="342900" indent="-342900" algn="just">
              <a:lnSpc>
                <a:spcPct val="85000"/>
              </a:lnSpc>
              <a:spcAft>
                <a:spcPct val="50000"/>
              </a:spcAft>
              <a:buFontTx/>
              <a:buChar char="•"/>
            </a:pPr>
            <a:r>
              <a:rPr lang="en-US" sz="2400" b="0" dirty="0">
                <a:solidFill>
                  <a:srgbClr val="000000"/>
                </a:solidFill>
              </a:rPr>
              <a:t>The representation</a:t>
            </a:r>
            <a:r>
              <a:rPr lang="en-US" sz="2400" b="0" dirty="0" smtClean="0">
                <a:solidFill>
                  <a:srgbClr val="000000"/>
                </a:solidFill>
              </a:rPr>
              <a:t> makes it easy for </a:t>
            </a:r>
            <a:r>
              <a:rPr lang="en-US" sz="2400" b="0" dirty="0" err="1" smtClean="0">
                <a:solidFill>
                  <a:srgbClr val="000000"/>
                </a:solidFill>
              </a:rPr>
              <a:t>iterators</a:t>
            </a:r>
            <a:r>
              <a:rPr lang="en-US" sz="2400" b="0" dirty="0" smtClean="0">
                <a:solidFill>
                  <a:srgbClr val="000000"/>
                </a:solidFill>
              </a:rPr>
              <a:t> to process the words in </a:t>
            </a:r>
            <a:r>
              <a:rPr lang="en-US" sz="2400" b="0" dirty="0">
                <a:solidFill>
                  <a:srgbClr val="000000"/>
                </a:solidFill>
              </a:rPr>
              <a:t>alphabetical order.</a:t>
            </a:r>
          </a:p>
        </p:txBody>
      </p:sp>
      <p:pic>
        <p:nvPicPr>
          <p:cNvPr id="598027" name="Picture 11" descr="ScrabbleArticle"/>
          <p:cNvPicPr>
            <a:picLocks noChangeAspect="1" noChangeArrowheads="1"/>
          </p:cNvPicPr>
          <p:nvPr/>
        </p:nvPicPr>
        <p:blipFill>
          <a:blip r:embed="rId3"/>
          <a:srcRect/>
          <a:stretch>
            <a:fillRect/>
          </a:stretch>
        </p:blipFill>
        <p:spPr bwMode="auto">
          <a:xfrm>
            <a:off x="5181600" y="1185863"/>
            <a:ext cx="3563938" cy="4833937"/>
          </a:xfrm>
          <a:prstGeom prst="rect">
            <a:avLst/>
          </a:prstGeom>
          <a:noFill/>
          <a:ln w="9525">
            <a:solidFill>
              <a:schemeClr val="tx1"/>
            </a:solidFill>
            <a:miter lim="800000"/>
            <a:headEnd/>
            <a:tailEnd/>
          </a:ln>
        </p:spPr>
      </p:pic>
      <p:pic>
        <p:nvPicPr>
          <p:cNvPr id="598029" name="Picture 13" descr="CACM-Cover"/>
          <p:cNvPicPr>
            <a:picLocks noChangeAspect="1" noChangeArrowheads="1"/>
          </p:cNvPicPr>
          <p:nvPr/>
        </p:nvPicPr>
        <p:blipFill>
          <a:blip r:embed="rId4"/>
          <a:srcRect/>
          <a:stretch>
            <a:fillRect/>
          </a:stretch>
        </p:blipFill>
        <p:spPr bwMode="auto">
          <a:xfrm>
            <a:off x="5176838" y="1185863"/>
            <a:ext cx="3546475" cy="48736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980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98027"/>
                                        </p:tgtEl>
                                        <p:attrNameLst>
                                          <p:attrName>style.visibility</p:attrName>
                                        </p:attrNameLst>
                                      </p:cBhvr>
                                      <p:to>
                                        <p:strVal val="visible"/>
                                      </p:to>
                                    </p:set>
                                  </p:childTnLst>
                                </p:cTn>
                              </p:par>
                            </p:childTnLst>
                          </p:cTn>
                        </p:par>
                        <p:par>
                          <p:cTn id="11" fill="hold">
                            <p:stCondLst>
                              <p:cond delay="500"/>
                            </p:stCondLst>
                            <p:childTnLst>
                              <p:par>
                                <p:cTn id="12" presetID="1" presetClass="exit" presetSubtype="0" fill="hold" nodeType="afterEffect">
                                  <p:stCondLst>
                                    <p:cond delay="0"/>
                                  </p:stCondLst>
                                  <p:childTnLst>
                                    <p:set>
                                      <p:cBhvr>
                                        <p:cTn id="13" dur="1" fill="hold">
                                          <p:stCondLst>
                                            <p:cond delay="0"/>
                                          </p:stCondLst>
                                        </p:cTn>
                                        <p:tgtEl>
                                          <p:spTgt spid="59802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98019">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980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9" grpId="0" build="p"/>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a:xfrm>
            <a:off x="0" y="76200"/>
            <a:ext cx="9144000" cy="1143000"/>
          </a:xfrm>
          <a:noFill/>
          <a:ln/>
        </p:spPr>
        <p:txBody>
          <a:bodyPr/>
          <a:lstStyle/>
          <a:p>
            <a:r>
              <a:rPr lang="en-US" sz="4000" dirty="0" err="1">
                <a:solidFill>
                  <a:srgbClr val="FF0000"/>
                </a:solidFill>
              </a:rPr>
              <a:t>Iterator</a:t>
            </a:r>
            <a:r>
              <a:rPr lang="en-US" sz="4000" dirty="0">
                <a:solidFill>
                  <a:srgbClr val="FF0000"/>
                </a:solidFill>
              </a:rPr>
              <a:t> Order</a:t>
            </a:r>
            <a:endParaRPr lang="en-US" sz="4000" dirty="0">
              <a:solidFill>
                <a:schemeClr val="tx1"/>
              </a:solidFill>
            </a:endParaRPr>
          </a:p>
        </p:txBody>
      </p:sp>
      <p:sp>
        <p:nvSpPr>
          <p:cNvPr id="638979" name="Rectangle 3"/>
          <p:cNvSpPr>
            <a:spLocks noChangeArrowheads="1"/>
          </p:cNvSpPr>
          <p:nvPr/>
        </p:nvSpPr>
        <p:spPr bwMode="auto">
          <a:xfrm>
            <a:off x="482600" y="1155700"/>
            <a:ext cx="8128000" cy="5473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When you look at the documentation for an </a:t>
            </a:r>
            <a:r>
              <a:rPr lang="en-US" sz="2400" b="0" dirty="0" err="1">
                <a:solidFill>
                  <a:srgbClr val="000000"/>
                </a:solidFill>
              </a:rPr>
              <a:t>iterator</a:t>
            </a:r>
            <a:r>
              <a:rPr lang="en-US" sz="2400" b="0" dirty="0">
                <a:solidFill>
                  <a:srgbClr val="000000"/>
                </a:solidFill>
              </a:rPr>
              <a:t>, one of the important things to determine is whether the collection class specifies the order in which elements are generated.  The</a:t>
            </a:r>
            <a:r>
              <a:rPr lang="en-US" sz="2400" b="0" dirty="0" smtClean="0">
                <a:solidFill>
                  <a:srgbClr val="000000"/>
                </a:solidFill>
              </a:rPr>
              <a:t> Stanford C++ libraries </a:t>
            </a:r>
            <a:r>
              <a:rPr lang="en-US" sz="2400" b="0" dirty="0">
                <a:solidFill>
                  <a:srgbClr val="000000"/>
                </a:solidFill>
              </a:rPr>
              <a:t>make the following guarantees:</a:t>
            </a:r>
          </a:p>
          <a:p>
            <a:pPr marL="742950" lvl="1" indent="-285750" algn="just">
              <a:lnSpc>
                <a:spcPct val="85000"/>
              </a:lnSpc>
              <a:spcAft>
                <a:spcPct val="50000"/>
              </a:spcAft>
              <a:buFontTx/>
              <a:buChar char="–"/>
            </a:pPr>
            <a:r>
              <a:rPr lang="en-US" sz="2200" b="0" dirty="0" err="1">
                <a:solidFill>
                  <a:srgbClr val="000000"/>
                </a:solidFill>
                <a:ea typeface="ＭＳ Ｐゴシック" charset="-128"/>
              </a:rPr>
              <a:t>Iterators</a:t>
            </a:r>
            <a:r>
              <a:rPr lang="en-US" sz="2200" b="0" dirty="0">
                <a:solidFill>
                  <a:srgbClr val="000000"/>
                </a:solidFill>
                <a:ea typeface="ＭＳ Ｐゴシック" charset="-128"/>
              </a:rPr>
              <a:t> for arrays operate in index </a:t>
            </a:r>
            <a:r>
              <a:rPr lang="en-US" sz="2200" b="0" dirty="0" smtClean="0">
                <a:solidFill>
                  <a:srgbClr val="000000"/>
                </a:solidFill>
                <a:ea typeface="ＭＳ Ｐゴシック" charset="-128"/>
              </a:rPr>
              <a:t>order.</a:t>
            </a:r>
            <a:endParaRPr lang="en-US" sz="2200" b="0" dirty="0">
              <a:solidFill>
                <a:srgbClr val="000000"/>
              </a:solidFill>
              <a:ea typeface="ＭＳ Ｐゴシック" charset="-128"/>
            </a:endParaRPr>
          </a:p>
          <a:p>
            <a:pPr marL="742950" lvl="1" indent="-285750" algn="just">
              <a:lnSpc>
                <a:spcPct val="85000"/>
              </a:lnSpc>
              <a:spcAft>
                <a:spcPct val="50000"/>
              </a:spcAft>
              <a:buFontTx/>
              <a:buChar char="–"/>
            </a:pPr>
            <a:r>
              <a:rPr lang="en-US" sz="2200" b="0" dirty="0" err="1">
                <a:solidFill>
                  <a:srgbClr val="000000"/>
                </a:solidFill>
                <a:ea typeface="ＭＳ Ｐゴシック" charset="-128"/>
              </a:rPr>
              <a:t>Iterators</a:t>
            </a:r>
            <a:r>
              <a:rPr lang="en-US" sz="2200" b="0" dirty="0">
                <a:solidFill>
                  <a:srgbClr val="000000"/>
                </a:solidFill>
                <a:ea typeface="ＭＳ Ｐゴシック" charset="-128"/>
              </a:rPr>
              <a:t> for grids operate in </a:t>
            </a:r>
            <a:r>
              <a:rPr lang="en-US" sz="2200" i="1" dirty="0">
                <a:solidFill>
                  <a:srgbClr val="000000"/>
                </a:solidFill>
                <a:ea typeface="ＭＳ Ｐゴシック" charset="-128"/>
              </a:rPr>
              <a:t>row-major order</a:t>
            </a:r>
            <a:r>
              <a:rPr lang="en-US" sz="2200" b="0" dirty="0">
                <a:solidFill>
                  <a:srgbClr val="000000"/>
                </a:solidFill>
                <a:ea typeface="ＭＳ Ｐゴシック" charset="-128"/>
              </a:rPr>
              <a:t>, which means that the </a:t>
            </a:r>
            <a:r>
              <a:rPr lang="en-US" sz="2200" b="0" dirty="0" err="1">
                <a:solidFill>
                  <a:srgbClr val="000000"/>
                </a:solidFill>
                <a:ea typeface="ＭＳ Ｐゴシック" charset="-128"/>
              </a:rPr>
              <a:t>iterator</a:t>
            </a:r>
            <a:r>
              <a:rPr lang="en-US" sz="2200" b="0" dirty="0">
                <a:solidFill>
                  <a:srgbClr val="000000"/>
                </a:solidFill>
                <a:ea typeface="ＭＳ Ｐゴシック" charset="-128"/>
              </a:rPr>
              <a:t> runs through every element in row 0, then every element in row 1, and so on.</a:t>
            </a:r>
          </a:p>
          <a:p>
            <a:pPr marL="742950" lvl="1" indent="-285750" algn="just">
              <a:lnSpc>
                <a:spcPct val="85000"/>
              </a:lnSpc>
              <a:spcAft>
                <a:spcPct val="50000"/>
              </a:spcAft>
              <a:buFontTx/>
              <a:buChar char="–"/>
            </a:pPr>
            <a:r>
              <a:rPr lang="en-US" sz="2200" b="0" dirty="0" err="1">
                <a:solidFill>
                  <a:srgbClr val="000000"/>
                </a:solidFill>
                <a:ea typeface="ＭＳ Ｐゴシック" charset="-128"/>
              </a:rPr>
              <a:t>Iterators</a:t>
            </a:r>
            <a:r>
              <a:rPr lang="en-US" sz="2200" b="0" dirty="0">
                <a:solidFill>
                  <a:srgbClr val="000000"/>
                </a:solidFill>
                <a:ea typeface="ＭＳ Ｐゴシック" charset="-128"/>
              </a:rPr>
              <a:t> for</a:t>
            </a:r>
            <a:r>
              <a:rPr lang="en-US" sz="2200" b="0" dirty="0" smtClean="0">
                <a:solidFill>
                  <a:srgbClr val="000000"/>
                </a:solidFill>
                <a:ea typeface="ＭＳ Ｐゴシック" charset="-128"/>
              </a:rPr>
              <a:t> the </a:t>
            </a:r>
            <a:r>
              <a:rPr lang="en-US" sz="1800" dirty="0" smtClean="0">
                <a:solidFill>
                  <a:srgbClr val="000000"/>
                </a:solidFill>
                <a:latin typeface="Courier New"/>
                <a:ea typeface="ＭＳ Ｐゴシック" charset="-128"/>
                <a:cs typeface="Courier New"/>
              </a:rPr>
              <a:t>Map</a:t>
            </a:r>
            <a:r>
              <a:rPr lang="en-US" sz="2200" b="0" dirty="0" smtClean="0">
                <a:solidFill>
                  <a:srgbClr val="000000"/>
                </a:solidFill>
                <a:ea typeface="ＭＳ Ｐゴシック" charset="-128"/>
              </a:rPr>
              <a:t> class deliver the keys in the order imposed by the standard comparison function for the key type; </a:t>
            </a:r>
            <a:r>
              <a:rPr lang="en-US" sz="2200" b="0" dirty="0" err="1" smtClean="0">
                <a:solidFill>
                  <a:srgbClr val="000000"/>
                </a:solidFill>
                <a:ea typeface="ＭＳ Ｐゴシック" charset="-128"/>
              </a:rPr>
              <a:t>iterators</a:t>
            </a:r>
            <a:r>
              <a:rPr lang="en-US" sz="2200" b="0" dirty="0" smtClean="0">
                <a:solidFill>
                  <a:srgbClr val="000000"/>
                </a:solidFill>
                <a:ea typeface="ＭＳ Ｐゴシック" charset="-128"/>
              </a:rPr>
              <a:t> for the </a:t>
            </a:r>
            <a:r>
              <a:rPr lang="en-US" sz="1800" dirty="0" err="1" smtClean="0">
                <a:solidFill>
                  <a:srgbClr val="000000"/>
                </a:solidFill>
                <a:latin typeface="Courier New"/>
                <a:ea typeface="ＭＳ Ｐゴシック" charset="-128"/>
                <a:cs typeface="Courier New"/>
              </a:rPr>
              <a:t>HashMap</a:t>
            </a:r>
            <a:r>
              <a:rPr lang="en-US" sz="2200" b="0" dirty="0" smtClean="0">
                <a:solidFill>
                  <a:srgbClr val="000000"/>
                </a:solidFill>
                <a:ea typeface="ＭＳ Ｐゴシック" charset="-128"/>
              </a:rPr>
              <a:t> class return keys in a seemingly random order.</a:t>
            </a:r>
          </a:p>
          <a:p>
            <a:pPr marL="742950" lvl="1" indent="-285750" algn="just">
              <a:lnSpc>
                <a:spcPct val="85000"/>
              </a:lnSpc>
              <a:spcAft>
                <a:spcPct val="50000"/>
              </a:spcAft>
              <a:buFontTx/>
              <a:buChar char="–"/>
            </a:pPr>
            <a:r>
              <a:rPr lang="en-US" sz="2200" b="0" dirty="0" err="1" smtClean="0">
                <a:solidFill>
                  <a:srgbClr val="000000"/>
                </a:solidFill>
                <a:ea typeface="ＭＳ Ｐゴシック" charset="-128"/>
              </a:rPr>
              <a:t>Iterators</a:t>
            </a:r>
            <a:r>
              <a:rPr lang="en-US" sz="2200" b="0" dirty="0" smtClean="0">
                <a:solidFill>
                  <a:srgbClr val="000000"/>
                </a:solidFill>
                <a:ea typeface="ＭＳ Ｐゴシック" charset="-128"/>
              </a:rPr>
              <a:t> for the </a:t>
            </a:r>
            <a:r>
              <a:rPr lang="en-US" sz="1800" dirty="0" smtClean="0">
                <a:solidFill>
                  <a:srgbClr val="000000"/>
                </a:solidFill>
                <a:latin typeface="Courier New"/>
                <a:ea typeface="ＭＳ Ｐゴシック" charset="-128"/>
                <a:cs typeface="Courier New"/>
              </a:rPr>
              <a:t>Set</a:t>
            </a:r>
            <a:r>
              <a:rPr lang="en-US" sz="2200" b="0" dirty="0" smtClean="0">
                <a:solidFill>
                  <a:srgbClr val="000000"/>
                </a:solidFill>
                <a:ea typeface="ＭＳ Ｐゴシック" charset="-128"/>
              </a:rPr>
              <a:t> class deliver the elements in the order imposed by the standard comparison function for the value type; the </a:t>
            </a:r>
            <a:r>
              <a:rPr lang="en-US" sz="1800" dirty="0" err="1" smtClean="0">
                <a:solidFill>
                  <a:srgbClr val="000000"/>
                </a:solidFill>
                <a:latin typeface="Courier New"/>
                <a:ea typeface="ＭＳ Ｐゴシック" charset="-128"/>
                <a:cs typeface="Courier New"/>
              </a:rPr>
              <a:t>HashSet</a:t>
            </a:r>
            <a:r>
              <a:rPr lang="en-US" sz="2200" b="0" dirty="0" smtClean="0">
                <a:solidFill>
                  <a:srgbClr val="000000"/>
                </a:solidFill>
                <a:ea typeface="ＭＳ Ｐゴシック" charset="-128"/>
              </a:rPr>
              <a:t> class is unordered.</a:t>
            </a:r>
          </a:p>
          <a:p>
            <a:pPr marL="742950" lvl="1" indent="-285750" algn="just">
              <a:lnSpc>
                <a:spcPct val="85000"/>
              </a:lnSpc>
              <a:spcAft>
                <a:spcPct val="50000"/>
              </a:spcAft>
              <a:buFontTx/>
              <a:buChar char="–"/>
            </a:pPr>
            <a:r>
              <a:rPr lang="en-US" sz="2200" b="0" dirty="0" err="1">
                <a:solidFill>
                  <a:srgbClr val="000000"/>
                </a:solidFill>
                <a:ea typeface="ＭＳ Ｐゴシック" charset="-128"/>
              </a:rPr>
              <a:t>Iterators</a:t>
            </a:r>
            <a:r>
              <a:rPr lang="en-US" sz="2200" b="0" dirty="0">
                <a:solidFill>
                  <a:srgbClr val="000000"/>
                </a:solidFill>
                <a:ea typeface="ＭＳ Ｐゴシック" charset="-128"/>
              </a:rPr>
              <a:t> for lexicons always deliver words in alphabetical order.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389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89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389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389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38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79" grpId="0" build="p" autoUpdateAnimBg="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Finding Anagrams</a:t>
            </a:r>
            <a:endParaRPr lang="en-US" sz="4000" dirty="0">
              <a:solidFill>
                <a:schemeClr val="tx1"/>
              </a:solidFill>
            </a:endParaRPr>
          </a:p>
        </p:txBody>
      </p:sp>
      <p:sp>
        <p:nvSpPr>
          <p:cNvPr id="641027" name="Rectangle 3"/>
          <p:cNvSpPr>
            <a:spLocks noChangeArrowheads="1"/>
          </p:cNvSpPr>
          <p:nvPr/>
        </p:nvSpPr>
        <p:spPr bwMode="auto">
          <a:xfrm>
            <a:off x="482600" y="1155700"/>
            <a:ext cx="8128000"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Write a program that reads in a set of letters and sees whether any anagrams of that set of letters are themselves </a:t>
            </a:r>
            <a:r>
              <a:rPr lang="en-US" sz="2400" b="0" dirty="0" smtClean="0">
                <a:solidFill>
                  <a:srgbClr val="000000"/>
                </a:solidFill>
              </a:rPr>
              <a:t>words:</a:t>
            </a:r>
            <a:endParaRPr lang="en-US" sz="2400" b="0" dirty="0">
              <a:solidFill>
                <a:srgbClr val="000000"/>
              </a:solidFill>
            </a:endParaRPr>
          </a:p>
        </p:txBody>
      </p:sp>
      <p:pic>
        <p:nvPicPr>
          <p:cNvPr id="641032" name="Picture 8" descr="Console-3"/>
          <p:cNvPicPr>
            <a:picLocks noChangeAspect="1" noChangeArrowheads="1"/>
          </p:cNvPicPr>
          <p:nvPr/>
        </p:nvPicPr>
        <p:blipFill>
          <a:blip r:embed="rId3"/>
          <a:srcRect r="119" b="273"/>
          <a:stretch>
            <a:fillRect/>
          </a:stretch>
        </p:blipFill>
        <p:spPr bwMode="auto">
          <a:xfrm>
            <a:off x="1460500" y="1969105"/>
            <a:ext cx="6219825" cy="2724150"/>
          </a:xfrm>
          <a:prstGeom prst="rect">
            <a:avLst/>
          </a:prstGeom>
          <a:noFill/>
        </p:spPr>
      </p:pic>
      <p:sp>
        <p:nvSpPr>
          <p:cNvPr id="641035" name="Text Box 11"/>
          <p:cNvSpPr txBox="1">
            <a:spLocks noChangeArrowheads="1"/>
          </p:cNvSpPr>
          <p:nvPr/>
        </p:nvSpPr>
        <p:spPr bwMode="auto">
          <a:xfrm>
            <a:off x="1524000" y="1978630"/>
            <a:ext cx="6096000" cy="244475"/>
          </a:xfrm>
          <a:prstGeom prst="rect">
            <a:avLst/>
          </a:prstGeom>
          <a:noFill/>
          <a:ln w="9525">
            <a:noFill/>
            <a:miter lim="800000"/>
            <a:headEnd/>
            <a:tailEnd/>
          </a:ln>
          <a:effectLst/>
        </p:spPr>
        <p:txBody>
          <a:bodyPr>
            <a:prstTxWarp prst="textNoShape">
              <a:avLst/>
            </a:prstTxWarp>
            <a:spAutoFit/>
          </a:bodyPr>
          <a:lstStyle/>
          <a:p>
            <a:pPr algn="ctr"/>
            <a:r>
              <a:rPr lang="en-US" sz="1000" dirty="0" err="1">
                <a:solidFill>
                  <a:srgbClr val="333333"/>
                </a:solidFill>
                <a:latin typeface="Helvetica Neue"/>
              </a:rPr>
              <a:t>FindAnagrams</a:t>
            </a:r>
            <a:endParaRPr lang="en-US" sz="1000" b="0" dirty="0">
              <a:solidFill>
                <a:srgbClr val="333333"/>
              </a:solidFill>
              <a:latin typeface="Charcoal CY" charset="-52"/>
            </a:endParaRPr>
          </a:p>
        </p:txBody>
      </p:sp>
      <p:sp>
        <p:nvSpPr>
          <p:cNvPr id="641036" name="Text Box 12"/>
          <p:cNvSpPr txBox="1">
            <a:spLocks noChangeArrowheads="1"/>
          </p:cNvSpPr>
          <p:nvPr/>
        </p:nvSpPr>
        <p:spPr bwMode="auto">
          <a:xfrm>
            <a:off x="1536700" y="21977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tiles: </a:t>
            </a:r>
          </a:p>
        </p:txBody>
      </p:sp>
      <p:sp>
        <p:nvSpPr>
          <p:cNvPr id="641037" name="Text Box 13"/>
          <p:cNvSpPr txBox="1">
            <a:spLocks noChangeArrowheads="1"/>
          </p:cNvSpPr>
          <p:nvPr/>
        </p:nvSpPr>
        <p:spPr bwMode="auto">
          <a:xfrm>
            <a:off x="1536700" y="2197705"/>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ehprsyz</a:t>
            </a:r>
          </a:p>
        </p:txBody>
      </p:sp>
      <p:sp>
        <p:nvSpPr>
          <p:cNvPr id="641054" name="Text Box 30"/>
          <p:cNvSpPr txBox="1">
            <a:spLocks noChangeArrowheads="1"/>
          </p:cNvSpPr>
          <p:nvPr/>
        </p:nvSpPr>
        <p:spPr bwMode="auto">
          <a:xfrm>
            <a:off x="1536700" y="24009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zephyrs </a:t>
            </a:r>
          </a:p>
        </p:txBody>
      </p:sp>
      <p:sp>
        <p:nvSpPr>
          <p:cNvPr id="641056" name="Text Box 32"/>
          <p:cNvSpPr txBox="1">
            <a:spLocks noChangeArrowheads="1"/>
          </p:cNvSpPr>
          <p:nvPr/>
        </p:nvSpPr>
        <p:spPr bwMode="auto">
          <a:xfrm>
            <a:off x="1536700" y="26041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tiles: </a:t>
            </a:r>
          </a:p>
        </p:txBody>
      </p:sp>
      <p:sp>
        <p:nvSpPr>
          <p:cNvPr id="641057" name="Text Box 33"/>
          <p:cNvSpPr txBox="1">
            <a:spLocks noChangeArrowheads="1"/>
          </p:cNvSpPr>
          <p:nvPr/>
        </p:nvSpPr>
        <p:spPr bwMode="auto">
          <a:xfrm>
            <a:off x="1536700" y="2604105"/>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aeinstr</a:t>
            </a:r>
          </a:p>
        </p:txBody>
      </p:sp>
      <p:sp>
        <p:nvSpPr>
          <p:cNvPr id="641058" name="Text Box 34"/>
          <p:cNvSpPr txBox="1">
            <a:spLocks noChangeArrowheads="1"/>
          </p:cNvSpPr>
          <p:nvPr/>
        </p:nvSpPr>
        <p:spPr bwMode="auto">
          <a:xfrm>
            <a:off x="1536700" y="28073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anestri</a:t>
            </a:r>
          </a:p>
        </p:txBody>
      </p:sp>
      <p:sp>
        <p:nvSpPr>
          <p:cNvPr id="641060" name="Text Box 36"/>
          <p:cNvSpPr txBox="1">
            <a:spLocks noChangeArrowheads="1"/>
          </p:cNvSpPr>
          <p:nvPr/>
        </p:nvSpPr>
        <p:spPr bwMode="auto">
          <a:xfrm>
            <a:off x="1536700" y="30105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nastier</a:t>
            </a:r>
          </a:p>
        </p:txBody>
      </p:sp>
      <p:sp>
        <p:nvSpPr>
          <p:cNvPr id="641062" name="Text Box 38"/>
          <p:cNvSpPr txBox="1">
            <a:spLocks noChangeArrowheads="1"/>
          </p:cNvSpPr>
          <p:nvPr/>
        </p:nvSpPr>
        <p:spPr bwMode="auto">
          <a:xfrm>
            <a:off x="1536700" y="32137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ratines</a:t>
            </a:r>
          </a:p>
        </p:txBody>
      </p:sp>
      <p:sp>
        <p:nvSpPr>
          <p:cNvPr id="641064" name="Text Box 40"/>
          <p:cNvSpPr txBox="1">
            <a:spLocks noChangeArrowheads="1"/>
          </p:cNvSpPr>
          <p:nvPr/>
        </p:nvSpPr>
        <p:spPr bwMode="auto">
          <a:xfrm>
            <a:off x="1536700" y="34169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retains</a:t>
            </a:r>
          </a:p>
        </p:txBody>
      </p:sp>
      <p:sp>
        <p:nvSpPr>
          <p:cNvPr id="641066" name="Text Box 42"/>
          <p:cNvSpPr txBox="1">
            <a:spLocks noChangeArrowheads="1"/>
          </p:cNvSpPr>
          <p:nvPr/>
        </p:nvSpPr>
        <p:spPr bwMode="auto">
          <a:xfrm>
            <a:off x="1536700" y="36201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retinas</a:t>
            </a:r>
          </a:p>
        </p:txBody>
      </p:sp>
      <p:sp>
        <p:nvSpPr>
          <p:cNvPr id="641068" name="Text Box 44"/>
          <p:cNvSpPr txBox="1">
            <a:spLocks noChangeArrowheads="1"/>
          </p:cNvSpPr>
          <p:nvPr/>
        </p:nvSpPr>
        <p:spPr bwMode="auto">
          <a:xfrm>
            <a:off x="1536700" y="38233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retsina</a:t>
            </a:r>
          </a:p>
        </p:txBody>
      </p:sp>
      <p:sp>
        <p:nvSpPr>
          <p:cNvPr id="641070" name="Text Box 46"/>
          <p:cNvSpPr txBox="1">
            <a:spLocks noChangeArrowheads="1"/>
          </p:cNvSpPr>
          <p:nvPr/>
        </p:nvSpPr>
        <p:spPr bwMode="auto">
          <a:xfrm>
            <a:off x="1536700" y="40265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stainer</a:t>
            </a:r>
          </a:p>
        </p:txBody>
      </p:sp>
      <p:sp>
        <p:nvSpPr>
          <p:cNvPr id="641072" name="Text Box 48"/>
          <p:cNvSpPr txBox="1">
            <a:spLocks noChangeArrowheads="1"/>
          </p:cNvSpPr>
          <p:nvPr/>
        </p:nvSpPr>
        <p:spPr bwMode="auto">
          <a:xfrm>
            <a:off x="1536700" y="42297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stearin</a:t>
            </a:r>
          </a:p>
        </p:txBody>
      </p:sp>
      <p:sp>
        <p:nvSpPr>
          <p:cNvPr id="26" name="Rectangle 51"/>
          <p:cNvSpPr>
            <a:spLocks noChangeArrowheads="1"/>
          </p:cNvSpPr>
          <p:nvPr/>
        </p:nvSpPr>
        <p:spPr bwMode="auto">
          <a:xfrm>
            <a:off x="482600" y="4800600"/>
            <a:ext cx="8128000" cy="135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Generating all anagrams of a word is not a simple </a:t>
            </a:r>
            <a:r>
              <a:rPr lang="en-US" sz="2400" b="0" dirty="0" smtClean="0">
                <a:solidFill>
                  <a:srgbClr val="000000"/>
                </a:solidFill>
              </a:rPr>
              <a:t>task.  Most solutions require some tricky recursion, but can </a:t>
            </a:r>
            <a:r>
              <a:rPr lang="en-US" sz="2400" b="0" dirty="0">
                <a:solidFill>
                  <a:srgbClr val="000000"/>
                </a:solidFill>
              </a:rPr>
              <a:t>you think of another way to solve this </a:t>
            </a:r>
            <a:r>
              <a:rPr lang="en-US" sz="2400" b="0" dirty="0" smtClean="0">
                <a:solidFill>
                  <a:srgbClr val="000000"/>
                </a:solidFill>
              </a:rPr>
              <a:t>problem?</a:t>
            </a:r>
            <a:r>
              <a:rPr lang="en-US" sz="2400" b="0" dirty="0" smtClean="0">
                <a:solidFill>
                  <a:srgbClr val="CCFFFF"/>
                </a:solidFill>
              </a:rPr>
              <a:t>  Hint: What if you had a function that sorts the letters in a word.  Would that help?</a:t>
            </a:r>
            <a:endParaRPr lang="en-US" sz="2400" b="0" dirty="0">
              <a:solidFill>
                <a:srgbClr val="CCFFFF"/>
              </a:solidFill>
            </a:endParaRPr>
          </a:p>
        </p:txBody>
      </p:sp>
      <p:sp>
        <p:nvSpPr>
          <p:cNvPr id="641075" name="Rectangle 51"/>
          <p:cNvSpPr>
            <a:spLocks noChangeArrowheads="1"/>
          </p:cNvSpPr>
          <p:nvPr/>
        </p:nvSpPr>
        <p:spPr bwMode="auto">
          <a:xfrm>
            <a:off x="482600" y="4800600"/>
            <a:ext cx="8128000" cy="135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Generating all anagrams of a word is not a simple </a:t>
            </a:r>
            <a:r>
              <a:rPr lang="en-US" sz="2400" b="0" dirty="0" smtClean="0">
                <a:solidFill>
                  <a:srgbClr val="000000"/>
                </a:solidFill>
              </a:rPr>
              <a:t>task.  Most solutions require some tricky recursion, but can </a:t>
            </a:r>
            <a:r>
              <a:rPr lang="en-US" sz="2400" b="0" dirty="0">
                <a:solidFill>
                  <a:srgbClr val="000000"/>
                </a:solidFill>
              </a:rPr>
              <a:t>you think of another way to solve this </a:t>
            </a:r>
            <a:r>
              <a:rPr lang="en-US" sz="2400" b="0" dirty="0" smtClean="0">
                <a:solidFill>
                  <a:srgbClr val="000000"/>
                </a:solidFill>
              </a:rPr>
              <a:t>problem?  Hint: What if you had a function that sorts the letters in a word.  Would that help?</a:t>
            </a: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410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41037">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500"/>
                                  </p:stCondLst>
                                  <p:childTnLst>
                                    <p:set>
                                      <p:cBhvr>
                                        <p:cTn id="13" dur="1" fill="hold">
                                          <p:stCondLst>
                                            <p:cond delay="499"/>
                                          </p:stCondLst>
                                        </p:cTn>
                                        <p:tgtEl>
                                          <p:spTgt spid="641054">
                                            <p:txEl>
                                              <p:pRg st="0" end="0"/>
                                            </p:txEl>
                                          </p:spTgt>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0"/>
                                  </p:stCondLst>
                                  <p:childTnLst>
                                    <p:set>
                                      <p:cBhvr>
                                        <p:cTn id="16" dur="1" fill="hold">
                                          <p:stCondLst>
                                            <p:cond delay="499"/>
                                          </p:stCondLst>
                                        </p:cTn>
                                        <p:tgtEl>
                                          <p:spTgt spid="64105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41057">
                                            <p:txEl>
                                              <p:pRg st="0" end="0"/>
                                            </p:txEl>
                                          </p:spTgt>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641058">
                                            <p:txEl>
                                              <p:pRg st="0" end="0"/>
                                            </p:txEl>
                                          </p:spTgt>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500"/>
                                  </p:stCondLst>
                                  <p:childTnLst>
                                    <p:set>
                                      <p:cBhvr>
                                        <p:cTn id="26" dur="1" fill="hold">
                                          <p:stCondLst>
                                            <p:cond delay="499"/>
                                          </p:stCondLst>
                                        </p:cTn>
                                        <p:tgtEl>
                                          <p:spTgt spid="641060">
                                            <p:txEl>
                                              <p:pRg st="0" end="0"/>
                                            </p:txEl>
                                          </p:spTgt>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0" nodeType="afterEffect">
                                  <p:stCondLst>
                                    <p:cond delay="500"/>
                                  </p:stCondLst>
                                  <p:childTnLst>
                                    <p:set>
                                      <p:cBhvr>
                                        <p:cTn id="29" dur="1" fill="hold">
                                          <p:stCondLst>
                                            <p:cond delay="499"/>
                                          </p:stCondLst>
                                        </p:cTn>
                                        <p:tgtEl>
                                          <p:spTgt spid="641062">
                                            <p:txEl>
                                              <p:pRg st="0" end="0"/>
                                            </p:txEl>
                                          </p:spTgt>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grpId="0" nodeType="afterEffect">
                                  <p:stCondLst>
                                    <p:cond delay="0"/>
                                  </p:stCondLst>
                                  <p:childTnLst>
                                    <p:set>
                                      <p:cBhvr>
                                        <p:cTn id="32" dur="1" fill="hold">
                                          <p:stCondLst>
                                            <p:cond delay="499"/>
                                          </p:stCondLst>
                                        </p:cTn>
                                        <p:tgtEl>
                                          <p:spTgt spid="641064">
                                            <p:txEl>
                                              <p:pRg st="0" end="0"/>
                                            </p:txEl>
                                          </p:spTgt>
                                        </p:tgtEl>
                                        <p:attrNameLst>
                                          <p:attrName>style.visibility</p:attrName>
                                        </p:attrNameLst>
                                      </p:cBhvr>
                                      <p:to>
                                        <p:strVal val="visible"/>
                                      </p:to>
                                    </p:set>
                                  </p:childTnLst>
                                </p:cTn>
                              </p:par>
                            </p:childTnLst>
                          </p:cTn>
                        </p:par>
                        <p:par>
                          <p:cTn id="33" fill="hold">
                            <p:stCondLst>
                              <p:cond delay="3500"/>
                            </p:stCondLst>
                            <p:childTnLst>
                              <p:par>
                                <p:cTn id="34" presetID="1" presetClass="entr" presetSubtype="0" fill="hold" grpId="0" nodeType="afterEffect">
                                  <p:stCondLst>
                                    <p:cond delay="0"/>
                                  </p:stCondLst>
                                  <p:childTnLst>
                                    <p:set>
                                      <p:cBhvr>
                                        <p:cTn id="35" dur="1" fill="hold">
                                          <p:stCondLst>
                                            <p:cond delay="499"/>
                                          </p:stCondLst>
                                        </p:cTn>
                                        <p:tgtEl>
                                          <p:spTgt spid="641066">
                                            <p:txEl>
                                              <p:pRg st="0" end="0"/>
                                            </p:txEl>
                                          </p:spTgt>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grpId="0" nodeType="afterEffect">
                                  <p:stCondLst>
                                    <p:cond delay="0"/>
                                  </p:stCondLst>
                                  <p:childTnLst>
                                    <p:set>
                                      <p:cBhvr>
                                        <p:cTn id="38" dur="1" fill="hold">
                                          <p:stCondLst>
                                            <p:cond delay="499"/>
                                          </p:stCondLst>
                                        </p:cTn>
                                        <p:tgtEl>
                                          <p:spTgt spid="641068">
                                            <p:txEl>
                                              <p:pRg st="0" end="0"/>
                                            </p:txEl>
                                          </p:spTgt>
                                        </p:tgtEl>
                                        <p:attrNameLst>
                                          <p:attrName>style.visibility</p:attrName>
                                        </p:attrNameLst>
                                      </p:cBhvr>
                                      <p:to>
                                        <p:strVal val="visible"/>
                                      </p:to>
                                    </p:set>
                                  </p:childTnLst>
                                </p:cTn>
                              </p:par>
                            </p:childTnLst>
                          </p:cTn>
                        </p:par>
                        <p:par>
                          <p:cTn id="39" fill="hold">
                            <p:stCondLst>
                              <p:cond delay="4500"/>
                            </p:stCondLst>
                            <p:childTnLst>
                              <p:par>
                                <p:cTn id="40" presetID="1" presetClass="entr" presetSubtype="0" fill="hold" grpId="0" nodeType="afterEffect">
                                  <p:stCondLst>
                                    <p:cond delay="200"/>
                                  </p:stCondLst>
                                  <p:childTnLst>
                                    <p:set>
                                      <p:cBhvr>
                                        <p:cTn id="41" dur="1" fill="hold">
                                          <p:stCondLst>
                                            <p:cond delay="499"/>
                                          </p:stCondLst>
                                        </p:cTn>
                                        <p:tgtEl>
                                          <p:spTgt spid="641070">
                                            <p:txEl>
                                              <p:pRg st="0" end="0"/>
                                            </p:txEl>
                                          </p:spTgt>
                                        </p:tgtEl>
                                        <p:attrNameLst>
                                          <p:attrName>style.visibility</p:attrName>
                                        </p:attrNameLst>
                                      </p:cBhvr>
                                      <p:to>
                                        <p:strVal val="visible"/>
                                      </p:to>
                                    </p:set>
                                  </p:childTnLst>
                                </p:cTn>
                              </p:par>
                            </p:childTnLst>
                          </p:cTn>
                        </p:par>
                        <p:par>
                          <p:cTn id="42" fill="hold">
                            <p:stCondLst>
                              <p:cond delay="5200"/>
                            </p:stCondLst>
                            <p:childTnLst>
                              <p:par>
                                <p:cTn id="43" presetID="1" presetClass="entr" presetSubtype="0" fill="hold" grpId="0" nodeType="afterEffect">
                                  <p:stCondLst>
                                    <p:cond delay="0"/>
                                  </p:stCondLst>
                                  <p:childTnLst>
                                    <p:set>
                                      <p:cBhvr>
                                        <p:cTn id="44" dur="1" fill="hold">
                                          <p:stCondLst>
                                            <p:cond delay="499"/>
                                          </p:stCondLst>
                                        </p:cTn>
                                        <p:tgtEl>
                                          <p:spTgt spid="641072">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41075">
                                            <p:txEl>
                                              <p:pRg st="0" end="0"/>
                                            </p:txEl>
                                          </p:spTgt>
                                        </p:tgtEl>
                                        <p:attrNameLst>
                                          <p:attrName>style.visibility</p:attrName>
                                        </p:attrNameLst>
                                      </p:cBhvr>
                                      <p:to>
                                        <p:strVal val="visible"/>
                                      </p:to>
                                    </p:set>
                                    <p:animEffect transition="in" filter="fade">
                                      <p:cBhvr>
                                        <p:cTn id="53" dur="1000"/>
                                        <p:tgtEl>
                                          <p:spTgt spid="641075">
                                            <p:txEl>
                                              <p:pRg st="0" end="0"/>
                                            </p:txEl>
                                          </p:spTgt>
                                        </p:tgtEl>
                                      </p:cBhvr>
                                    </p:animEffect>
                                  </p:childTnLst>
                                </p:cTn>
                              </p:par>
                            </p:childTnLst>
                          </p:cTn>
                        </p:par>
                        <p:par>
                          <p:cTn id="54" fill="hold">
                            <p:stCondLst>
                              <p:cond delay="1000"/>
                            </p:stCondLst>
                            <p:childTnLst>
                              <p:par>
                                <p:cTn id="55" presetID="1" presetClass="exit" presetSubtype="0" fill="hold" grpId="0" nodeType="afterEffect">
                                  <p:stCondLst>
                                    <p:cond delay="0"/>
                                  </p:stCondLst>
                                  <p:childTnLst>
                                    <p:set>
                                      <p:cBhvr>
                                        <p:cTn id="56" dur="1" fill="hold">
                                          <p:stCondLst>
                                            <p:cond delay="0"/>
                                          </p:stCondLst>
                                        </p:cTn>
                                        <p:tgtEl>
                                          <p:spTgt spid="2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6" grpId="0" build="p" autoUpdateAnimBg="0"/>
      <p:bldP spid="641037" grpId="0" build="p" autoUpdateAnimBg="0"/>
      <p:bldP spid="641054" grpId="0" build="p" autoUpdateAnimBg="0"/>
      <p:bldP spid="641056" grpId="0" build="p" autoUpdateAnimBg="0"/>
      <p:bldP spid="641057" grpId="0" build="p" autoUpdateAnimBg="0"/>
      <p:bldP spid="641058" grpId="0" build="p" autoUpdateAnimBg="0"/>
      <p:bldP spid="641060" grpId="0" build="p" autoUpdateAnimBg="0"/>
      <p:bldP spid="641062" grpId="0" build="p" autoUpdateAnimBg="0"/>
      <p:bldP spid="641064" grpId="0" build="p" autoUpdateAnimBg="0"/>
      <p:bldP spid="641066" grpId="0" build="p" autoUpdateAnimBg="0"/>
      <p:bldP spid="641068" grpId="0" build="p" autoUpdateAnimBg="0"/>
      <p:bldP spid="641070" grpId="0" build="p" autoUpdateAnimBg="0"/>
      <p:bldP spid="641072" grpId="0" build="p" autoUpdateAnimBg="0"/>
      <p:bldP spid="26" grpId="0" build="allAtOnce"/>
      <p:bldP spid="26" grpId="1" build="allAtOnce"/>
      <p:bldP spid="641075" grpId="0" build="p" autoUpdateAnimBg="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Finding “S” Hooks</a:t>
            </a:r>
            <a:endParaRPr lang="en-US" sz="4000" dirty="0">
              <a:solidFill>
                <a:schemeClr val="tx1"/>
              </a:solidFill>
            </a:endParaRPr>
          </a:p>
        </p:txBody>
      </p:sp>
      <p:sp>
        <p:nvSpPr>
          <p:cNvPr id="634887" name="Rectangle 7"/>
          <p:cNvSpPr>
            <a:spLocks noChangeArrowheads="1"/>
          </p:cNvSpPr>
          <p:nvPr/>
        </p:nvSpPr>
        <p:spPr bwMode="auto">
          <a:xfrm>
            <a:off x="482600" y="11557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In Scrabble, one of the most important strategic principles is to conserve your </a:t>
            </a:r>
            <a:r>
              <a:rPr lang="en-US" sz="2000" b="0">
                <a:solidFill>
                  <a:srgbClr val="000000"/>
                </a:solidFill>
                <a:latin typeface="Helvetica Neue" charset="0"/>
              </a:rPr>
              <a:t>S</a:t>
            </a:r>
            <a:r>
              <a:rPr lang="en-US" sz="2400" b="0">
                <a:solidFill>
                  <a:srgbClr val="000000"/>
                </a:solidFill>
              </a:rPr>
              <a:t> tiles so that you can hook longer words (ideally, the high-scoring seven-letter plays called </a:t>
            </a:r>
            <a:r>
              <a:rPr lang="en-US" sz="2400" i="1">
                <a:solidFill>
                  <a:srgbClr val="000000"/>
                </a:solidFill>
              </a:rPr>
              <a:t>bingos</a:t>
            </a:r>
            <a:r>
              <a:rPr lang="en-US" sz="2400" b="0">
                <a:solidFill>
                  <a:srgbClr val="000000"/>
                </a:solidFill>
              </a:rPr>
              <a:t>) onto existing words.</a:t>
            </a:r>
          </a:p>
        </p:txBody>
      </p:sp>
      <p:sp>
        <p:nvSpPr>
          <p:cNvPr id="634888" name="Rectangle 8"/>
          <p:cNvSpPr>
            <a:spLocks noChangeArrowheads="1"/>
          </p:cNvSpPr>
          <p:nvPr/>
        </p:nvSpPr>
        <p:spPr bwMode="auto">
          <a:xfrm>
            <a:off x="482600" y="2578100"/>
            <a:ext cx="8128000" cy="850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Some years ago, I was in a hotel where the shower taps were prominently labeled with </a:t>
            </a:r>
            <a:r>
              <a:rPr lang="en-US" sz="2000" b="0">
                <a:solidFill>
                  <a:srgbClr val="FF0000"/>
                </a:solidFill>
                <a:latin typeface="Helvetica Neue" charset="0"/>
              </a:rPr>
              <a:t>HOT</a:t>
            </a:r>
            <a:r>
              <a:rPr lang="en-US" sz="2400" b="0">
                <a:solidFill>
                  <a:srgbClr val="000000"/>
                </a:solidFill>
              </a:rPr>
              <a:t> and </a:t>
            </a:r>
            <a:r>
              <a:rPr lang="en-US" sz="2000" b="0">
                <a:solidFill>
                  <a:srgbClr val="0000CC"/>
                </a:solidFill>
                <a:latin typeface="Helvetica Neue" charset="0"/>
              </a:rPr>
              <a:t>COLD</a:t>
            </a:r>
            <a:r>
              <a:rPr lang="en-US" sz="2400" b="0">
                <a:solidFill>
                  <a:srgbClr val="000000"/>
                </a:solidFill>
              </a:rPr>
              <a:t>:</a:t>
            </a:r>
          </a:p>
        </p:txBody>
      </p:sp>
      <p:pic>
        <p:nvPicPr>
          <p:cNvPr id="634889" name="Picture 9" descr="hot_cold_water_faucets"/>
          <p:cNvPicPr>
            <a:picLocks noChangeAspect="1" noChangeArrowheads="1"/>
          </p:cNvPicPr>
          <p:nvPr/>
        </p:nvPicPr>
        <p:blipFill>
          <a:blip r:embed="rId3"/>
          <a:srcRect t="9631" b="24080"/>
          <a:stretch>
            <a:fillRect/>
          </a:stretch>
        </p:blipFill>
        <p:spPr bwMode="auto">
          <a:xfrm>
            <a:off x="3292475" y="3416300"/>
            <a:ext cx="2559050" cy="1262063"/>
          </a:xfrm>
          <a:prstGeom prst="rect">
            <a:avLst/>
          </a:prstGeom>
          <a:noFill/>
        </p:spPr>
      </p:pic>
      <p:sp>
        <p:nvSpPr>
          <p:cNvPr id="634890" name="Rectangle 10"/>
          <p:cNvSpPr>
            <a:spLocks noChangeArrowheads="1"/>
          </p:cNvSpPr>
          <p:nvPr/>
        </p:nvSpPr>
        <p:spPr bwMode="auto">
          <a:xfrm>
            <a:off x="482600" y="4813300"/>
            <a:ext cx="8128000" cy="1587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Being a Scrabble player, it happened to occur to me that each of these words takes an </a:t>
            </a:r>
            <a:r>
              <a:rPr lang="en-US" sz="2000" b="0" dirty="0">
                <a:solidFill>
                  <a:srgbClr val="000000"/>
                </a:solidFill>
                <a:latin typeface="Helvetica Neue" charset="0"/>
              </a:rPr>
              <a:t>S</a:t>
            </a:r>
            <a:r>
              <a:rPr lang="en-US" sz="2400" b="0" dirty="0">
                <a:solidFill>
                  <a:srgbClr val="000000"/>
                </a:solidFill>
              </a:rPr>
              <a:t> on </a:t>
            </a:r>
            <a:r>
              <a:rPr lang="en-US" sz="2400" b="0" i="1" dirty="0">
                <a:solidFill>
                  <a:srgbClr val="000000"/>
                </a:solidFill>
              </a:rPr>
              <a:t>either</a:t>
            </a:r>
            <a:r>
              <a:rPr lang="en-US" sz="2400" b="0" dirty="0">
                <a:solidFill>
                  <a:srgbClr val="000000"/>
                </a:solidFill>
              </a:rPr>
              <a:t> end, making them ideally flexible for Scrabble plays.</a:t>
            </a:r>
          </a:p>
          <a:p>
            <a:pPr marL="342900" indent="-342900" algn="just">
              <a:lnSpc>
                <a:spcPct val="85000"/>
              </a:lnSpc>
              <a:spcAft>
                <a:spcPct val="50000"/>
              </a:spcAft>
              <a:buFontTx/>
              <a:buChar char="•"/>
            </a:pPr>
            <a:r>
              <a:rPr lang="en-US" sz="2400" b="0" dirty="0">
                <a:solidFill>
                  <a:srgbClr val="000000"/>
                </a:solidFill>
              </a:rPr>
              <a:t>Write a C++ program that finds all such words.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4888">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6348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3489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6348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8" grpId="0" build="p" autoUpdateAnimBg="0"/>
      <p:bldP spid="634890" grpId="0" build="p" autoUpdateAnimBg="0"/>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0" y="76200"/>
            <a:ext cx="9144000" cy="1143000"/>
          </a:xfrm>
          <a:noFill/>
          <a:ln/>
        </p:spPr>
        <p:txBody>
          <a:bodyPr/>
          <a:lstStyle/>
          <a:p>
            <a:r>
              <a:rPr lang="en-US" sz="4000" dirty="0" err="1">
                <a:solidFill>
                  <a:srgbClr val="FF0000"/>
                </a:solidFill>
              </a:rPr>
              <a:t>ADTs</a:t>
            </a:r>
            <a:r>
              <a:rPr lang="en-US" sz="4000" dirty="0">
                <a:solidFill>
                  <a:srgbClr val="FF0000"/>
                </a:solidFill>
              </a:rPr>
              <a:t> as Software Tools</a:t>
            </a:r>
          </a:p>
        </p:txBody>
      </p:sp>
      <p:sp>
        <p:nvSpPr>
          <p:cNvPr id="598019" name="Rectangle 3"/>
          <p:cNvSpPr>
            <a:spLocks noChangeArrowheads="1"/>
          </p:cNvSpPr>
          <p:nvPr/>
        </p:nvSpPr>
        <p:spPr bwMode="auto">
          <a:xfrm>
            <a:off x="482600" y="1066800"/>
            <a:ext cx="8051800" cy="12192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Over the relatively short history of software development, one of the clear trends is the increasing power of the tools available to you as a programmer</a:t>
            </a:r>
            <a:r>
              <a:rPr lang="en-US" sz="2400" b="0" dirty="0" smtClean="0">
                <a:solidFill>
                  <a:srgbClr val="000000"/>
                </a:solidFill>
              </a:rPr>
              <a:t>.</a:t>
            </a:r>
            <a:endParaRPr lang="en-US" sz="2400" b="0" dirty="0">
              <a:solidFill>
                <a:srgbClr val="000000"/>
              </a:solidFill>
            </a:endParaRPr>
          </a:p>
        </p:txBody>
      </p:sp>
      <p:pic>
        <p:nvPicPr>
          <p:cNvPr id="598026" name="Picture 10" descr="SoftwareToolsCover"/>
          <p:cNvPicPr>
            <a:picLocks noChangeAspect="1" noChangeArrowheads="1"/>
          </p:cNvPicPr>
          <p:nvPr/>
        </p:nvPicPr>
        <p:blipFill>
          <a:blip r:embed="rId3"/>
          <a:srcRect/>
          <a:stretch>
            <a:fillRect/>
          </a:stretch>
        </p:blipFill>
        <p:spPr bwMode="auto">
          <a:xfrm>
            <a:off x="5562600" y="1886864"/>
            <a:ext cx="2869513" cy="3979335"/>
          </a:xfrm>
          <a:prstGeom prst="rect">
            <a:avLst/>
          </a:prstGeom>
          <a:noFill/>
          <a:ln w="9525">
            <a:solidFill>
              <a:schemeClr val="tx1"/>
            </a:solidFill>
            <a:miter lim="800000"/>
            <a:headEnd/>
            <a:tailEnd/>
          </a:ln>
        </p:spPr>
      </p:pic>
      <p:sp>
        <p:nvSpPr>
          <p:cNvPr id="5" name="Rectangle 3"/>
          <p:cNvSpPr>
            <a:spLocks noChangeArrowheads="1"/>
          </p:cNvSpPr>
          <p:nvPr/>
        </p:nvSpPr>
        <p:spPr bwMode="auto">
          <a:xfrm>
            <a:off x="482600" y="2201335"/>
            <a:ext cx="4927600" cy="3894665"/>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One </a:t>
            </a:r>
            <a:r>
              <a:rPr lang="en-US" sz="2400" b="0" dirty="0">
                <a:solidFill>
                  <a:srgbClr val="000000"/>
                </a:solidFill>
              </a:rPr>
              <a:t>of the best explanations of the importance of tools is the book </a:t>
            </a:r>
            <a:r>
              <a:rPr lang="en-US" sz="2400" b="0" i="1" dirty="0">
                <a:solidFill>
                  <a:srgbClr val="000000"/>
                </a:solidFill>
              </a:rPr>
              <a:t>Software Tools</a:t>
            </a:r>
            <a:r>
              <a:rPr lang="en-US" sz="2400" b="0" dirty="0">
                <a:solidFill>
                  <a:srgbClr val="000000"/>
                </a:solidFill>
              </a:rPr>
              <a:t> by Brian Kernighan and P. J. </a:t>
            </a:r>
            <a:r>
              <a:rPr lang="en-US" sz="2400" b="0" dirty="0" err="1">
                <a:solidFill>
                  <a:srgbClr val="000000"/>
                </a:solidFill>
              </a:rPr>
              <a:t>Plauger</a:t>
            </a:r>
            <a:r>
              <a:rPr lang="en-US" sz="2400" b="0" dirty="0">
                <a:solidFill>
                  <a:srgbClr val="000000"/>
                </a:solidFill>
              </a:rPr>
              <a:t>.  Even though it was published in 1976, its value and relevance have not diminished over time.</a:t>
            </a:r>
          </a:p>
          <a:p>
            <a:pPr marL="342900" indent="-342900" algn="just">
              <a:lnSpc>
                <a:spcPct val="85000"/>
              </a:lnSpc>
              <a:spcAft>
                <a:spcPct val="50000"/>
              </a:spcAft>
              <a:buFontTx/>
              <a:buChar char="•"/>
            </a:pPr>
            <a:r>
              <a:rPr lang="en-US" sz="2400" b="0" dirty="0">
                <a:solidFill>
                  <a:srgbClr val="000000"/>
                </a:solidFill>
              </a:rPr>
              <a:t>The primary theme of the book is that the best way to extend your reach in programming is to build on the tools of others.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98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Template Classes</a:t>
            </a:r>
          </a:p>
        </p:txBody>
      </p:sp>
      <p:sp>
        <p:nvSpPr>
          <p:cNvPr id="579587" name="Rectangle 3"/>
          <p:cNvSpPr>
            <a:spLocks noChangeArrowheads="1"/>
          </p:cNvSpPr>
          <p:nvPr/>
        </p:nvSpPr>
        <p:spPr bwMode="auto">
          <a:xfrm>
            <a:off x="482600" y="1155700"/>
            <a:ext cx="8128000" cy="1054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collection classes are implemented</a:t>
            </a:r>
            <a:r>
              <a:rPr lang="en-US" sz="2400" b="0" dirty="0" smtClean="0">
                <a:solidFill>
                  <a:srgbClr val="000000"/>
                </a:solidFill>
              </a:rPr>
              <a:t> as </a:t>
            </a:r>
            <a:r>
              <a:rPr lang="en-US" sz="2400" i="1" dirty="0" smtClean="0">
                <a:solidFill>
                  <a:srgbClr val="000000"/>
                </a:solidFill>
              </a:rPr>
              <a:t>template</a:t>
            </a:r>
            <a:r>
              <a:rPr lang="en-US" sz="2400" b="0" i="1" dirty="0" smtClean="0">
                <a:solidFill>
                  <a:srgbClr val="000000"/>
                </a:solidFill>
              </a:rPr>
              <a:t> </a:t>
            </a:r>
            <a:r>
              <a:rPr lang="en-US" sz="2400" i="1" dirty="0" smtClean="0">
                <a:solidFill>
                  <a:srgbClr val="000000"/>
                </a:solidFill>
              </a:rPr>
              <a:t>classes</a:t>
            </a:r>
            <a:r>
              <a:rPr lang="en-US" sz="2400" b="0" i="1" dirty="0" smtClean="0">
                <a:solidFill>
                  <a:srgbClr val="000000"/>
                </a:solidFill>
              </a:rPr>
              <a:t>,</a:t>
            </a:r>
            <a:r>
              <a:rPr lang="en-US" sz="2400" b="0" dirty="0" smtClean="0">
                <a:solidFill>
                  <a:srgbClr val="000000"/>
                </a:solidFill>
              </a:rPr>
              <a:t> </a:t>
            </a:r>
            <a:r>
              <a:rPr lang="en-US" sz="2400" b="0" dirty="0">
                <a:solidFill>
                  <a:srgbClr val="000000"/>
                </a:solidFill>
              </a:rPr>
              <a:t>which </a:t>
            </a:r>
            <a:r>
              <a:rPr lang="en-US" sz="2400" b="0" dirty="0" smtClean="0">
                <a:solidFill>
                  <a:srgbClr val="000000"/>
                </a:solidFill>
              </a:rPr>
              <a:t>make </a:t>
            </a:r>
            <a:r>
              <a:rPr lang="en-US" sz="2400" b="0" dirty="0">
                <a:solidFill>
                  <a:srgbClr val="000000"/>
                </a:solidFill>
              </a:rPr>
              <a:t>it possible for an entire family of classes to share the same code.</a:t>
            </a:r>
          </a:p>
        </p:txBody>
      </p:sp>
      <p:sp>
        <p:nvSpPr>
          <p:cNvPr id="579588" name="Rectangle 4"/>
          <p:cNvSpPr>
            <a:spLocks noChangeArrowheads="1"/>
          </p:cNvSpPr>
          <p:nvPr/>
        </p:nvSpPr>
        <p:spPr bwMode="auto">
          <a:xfrm>
            <a:off x="482600" y="2286000"/>
            <a:ext cx="8128000" cy="29718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Instead of using the class name alone, </a:t>
            </a:r>
            <a:r>
              <a:rPr lang="en-US" sz="2400" b="0" dirty="0" smtClean="0">
                <a:solidFill>
                  <a:srgbClr val="000000"/>
                </a:solidFill>
              </a:rPr>
              <a:t>the collection classes </a:t>
            </a:r>
            <a:r>
              <a:rPr lang="en-US" sz="2400" b="0" dirty="0">
                <a:solidFill>
                  <a:srgbClr val="000000"/>
                </a:solidFill>
              </a:rPr>
              <a:t>require a type parameter that specifies the element type. </a:t>
            </a:r>
            <a:r>
              <a:rPr lang="en-US" sz="2400" b="0" dirty="0" smtClean="0">
                <a:solidFill>
                  <a:srgbClr val="000000"/>
                </a:solidFill>
              </a:rPr>
              <a:t> For example, </a:t>
            </a:r>
            <a:r>
              <a:rPr lang="en-US" sz="2000" dirty="0">
                <a:solidFill>
                  <a:srgbClr val="000000"/>
                </a:solidFill>
                <a:latin typeface="Courier New" charset="0"/>
              </a:rPr>
              <a:t>Vector&lt;</a:t>
            </a:r>
            <a:r>
              <a:rPr lang="en-US" sz="2000" dirty="0" err="1">
                <a:solidFill>
                  <a:srgbClr val="000000"/>
                </a:solidFill>
                <a:latin typeface="Courier New" charset="0"/>
              </a:rPr>
              <a:t>int</a:t>
            </a:r>
            <a:r>
              <a:rPr lang="en-US" sz="2000" dirty="0">
                <a:solidFill>
                  <a:srgbClr val="000000"/>
                </a:solidFill>
                <a:latin typeface="Courier New" charset="0"/>
              </a:rPr>
              <a:t>&gt;</a:t>
            </a:r>
            <a:r>
              <a:rPr lang="en-US" sz="2400" b="0" dirty="0">
                <a:solidFill>
                  <a:srgbClr val="000000"/>
                </a:solidFill>
              </a:rPr>
              <a:t> represents a vector of </a:t>
            </a:r>
            <a:r>
              <a:rPr lang="en-US" sz="2400" b="0" dirty="0" smtClean="0">
                <a:solidFill>
                  <a:srgbClr val="000000"/>
                </a:solidFill>
              </a:rPr>
              <a:t>integers.  Similarly, </a:t>
            </a:r>
            <a:r>
              <a:rPr lang="en-US" sz="2000" dirty="0">
                <a:solidFill>
                  <a:srgbClr val="000000"/>
                </a:solidFill>
                <a:latin typeface="Courier New" charset="0"/>
              </a:rPr>
              <a:t>Grid&lt;char&gt;</a:t>
            </a:r>
            <a:r>
              <a:rPr lang="en-US" sz="2400" b="0" dirty="0">
                <a:solidFill>
                  <a:srgbClr val="000000"/>
                </a:solidFill>
              </a:rPr>
              <a:t> represents a two-dimensional array of characters.</a:t>
            </a:r>
          </a:p>
          <a:p>
            <a:pPr marL="342900" indent="-342900" algn="just">
              <a:lnSpc>
                <a:spcPct val="85000"/>
              </a:lnSpc>
              <a:spcAft>
                <a:spcPct val="50000"/>
              </a:spcAft>
              <a:buFontTx/>
              <a:buChar char="•"/>
            </a:pPr>
            <a:r>
              <a:rPr lang="en-US" sz="2400" b="0" dirty="0">
                <a:solidFill>
                  <a:srgbClr val="000000"/>
                </a:solidFill>
              </a:rPr>
              <a:t>It is possible to nest classes, so that, for example, you could use the following definition to represent a list of chess positions:</a:t>
            </a:r>
          </a:p>
          <a:p>
            <a:pPr marL="342900" indent="-342900" algn="just">
              <a:lnSpc>
                <a:spcPct val="85000"/>
              </a:lnSpc>
              <a:spcAft>
                <a:spcPct val="50000"/>
              </a:spcAft>
              <a:buFontTx/>
              <a:buChar char="•"/>
            </a:pPr>
            <a:endParaRPr lang="en-US" sz="2400" b="0" dirty="0">
              <a:solidFill>
                <a:srgbClr val="000000"/>
              </a:solidFill>
            </a:endParaRPr>
          </a:p>
        </p:txBody>
      </p:sp>
      <p:sp>
        <p:nvSpPr>
          <p:cNvPr id="579589" name="Rectangle 5"/>
          <p:cNvSpPr>
            <a:spLocks noChangeArrowheads="1"/>
          </p:cNvSpPr>
          <p:nvPr/>
        </p:nvSpPr>
        <p:spPr bwMode="auto">
          <a:xfrm>
            <a:off x="1698780" y="5181600"/>
            <a:ext cx="5725546" cy="461665"/>
          </a:xfrm>
          <a:prstGeom prst="rect">
            <a:avLst/>
          </a:prstGeom>
          <a:noFill/>
          <a:ln w="9525">
            <a:noFill/>
            <a:miter lim="800000"/>
            <a:headEnd/>
            <a:tailEnd/>
          </a:ln>
          <a:effectLst/>
        </p:spPr>
        <p:txBody>
          <a:bodyPr wrap="none">
            <a:prstTxWarp prst="textNoShape">
              <a:avLst/>
            </a:prstTxWarp>
            <a:spAutoFit/>
          </a:bodyPr>
          <a:lstStyle/>
          <a:p>
            <a:r>
              <a:rPr lang="en-US" sz="2000" dirty="0">
                <a:solidFill>
                  <a:srgbClr val="000000"/>
                </a:solidFill>
                <a:latin typeface="Courier New" charset="0"/>
              </a:rPr>
              <a:t>Vector&lt; Grid&lt;char&gt; &gt; </a:t>
            </a:r>
            <a:r>
              <a:rPr lang="en-US" sz="2000" dirty="0" err="1">
                <a:solidFill>
                  <a:srgbClr val="000000"/>
                </a:solidFill>
                <a:latin typeface="Courier New" charset="0"/>
              </a:rPr>
              <a:t>chessPositions</a:t>
            </a:r>
            <a:r>
              <a:rPr lang="en-US" sz="2000" dirty="0">
                <a:solidFill>
                  <a:srgbClr val="000000"/>
                </a:solidFill>
                <a:latin typeface="Courier New" charset="0"/>
              </a:rPr>
              <a:t>;</a:t>
            </a:r>
            <a:r>
              <a:rPr lang="en-US" sz="2400" b="0" dirty="0">
                <a:solidFill>
                  <a:srgbClr val="00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95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9588">
                                            <p:txEl>
                                              <p:pRg st="1" end="1"/>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579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8" grpId="0" build="p" autoUpdateAnimBg="0"/>
      <p:bldP spid="579589" grpId="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Constructors for the </a:t>
            </a:r>
            <a:r>
              <a:rPr lang="en-US" sz="3600" b="1" dirty="0" smtClean="0">
                <a:solidFill>
                  <a:srgbClr val="FF0000"/>
                </a:solidFill>
                <a:latin typeface="Courier New" charset="0"/>
              </a:rPr>
              <a:t>Vector&lt;</a:t>
            </a:r>
            <a:r>
              <a:rPr lang="en-US" sz="3600" i="1" dirty="0" smtClean="0">
                <a:solidFill>
                  <a:srgbClr val="FF0000"/>
                </a:solidFill>
              </a:rPr>
              <a:t>type</a:t>
            </a:r>
            <a:r>
              <a:rPr lang="en-US" sz="3600" b="1" dirty="0" smtClean="0">
                <a:solidFill>
                  <a:srgbClr val="FF0000"/>
                </a:solidFill>
                <a:latin typeface="Courier New" charset="0"/>
              </a:rPr>
              <a:t>&gt;</a:t>
            </a:r>
            <a:r>
              <a:rPr lang="en-US" sz="4000" dirty="0" smtClean="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244600"/>
            <a:ext cx="8153400" cy="661988"/>
            <a:chOff x="288" y="1103"/>
            <a:chExt cx="5136" cy="417"/>
          </a:xfrm>
        </p:grpSpPr>
        <p:sp>
          <p:nvSpPr>
            <p:cNvPr id="559108"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09"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Vector&lt;type&gt; </a:t>
              </a:r>
              <a:r>
                <a:rPr lang="en-US" sz="2000" dirty="0" err="1" smtClean="0">
                  <a:solidFill>
                    <a:srgbClr val="000000"/>
                  </a:solidFill>
                  <a:latin typeface="Courier New" charset="0"/>
                </a:rPr>
                <a:t>vec</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59110"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Initializes an empty vector of the specified element type.</a:t>
              </a:r>
              <a:endParaRPr lang="en-US" sz="1800" b="0" dirty="0">
                <a:solidFill>
                  <a:srgbClr val="000000"/>
                </a:solidFill>
              </a:endParaRPr>
            </a:p>
          </p:txBody>
        </p:sp>
      </p:grpSp>
      <p:grpSp>
        <p:nvGrpSpPr>
          <p:cNvPr id="3" name="Group 7"/>
          <p:cNvGrpSpPr>
            <a:grpSpLocks/>
          </p:cNvGrpSpPr>
          <p:nvPr/>
        </p:nvGrpSpPr>
        <p:grpSpPr bwMode="auto">
          <a:xfrm>
            <a:off x="495300" y="1892300"/>
            <a:ext cx="8153400" cy="674688"/>
            <a:chOff x="288" y="1511"/>
            <a:chExt cx="5136" cy="425"/>
          </a:xfrm>
        </p:grpSpPr>
        <p:sp>
          <p:nvSpPr>
            <p:cNvPr id="559112"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3"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Vector&lt;type&gt; </a:t>
              </a:r>
              <a:r>
                <a:rPr lang="en-US" sz="2000" dirty="0" err="1" smtClean="0">
                  <a:solidFill>
                    <a:srgbClr val="000000"/>
                  </a:solidFill>
                  <a:latin typeface="Courier New" charset="0"/>
                </a:rPr>
                <a:t>vec(n</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59114"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Initializes a vector with </a:t>
              </a:r>
              <a:r>
                <a:rPr lang="en-US" sz="1600" dirty="0" err="1" smtClean="0">
                  <a:solidFill>
                    <a:srgbClr val="000000"/>
                  </a:solidFill>
                  <a:latin typeface="Courier New"/>
                  <a:cs typeface="Courier New"/>
                </a:rPr>
                <a:t>n</a:t>
              </a:r>
              <a:r>
                <a:rPr lang="en-US" sz="1800" b="0" dirty="0" smtClean="0">
                  <a:solidFill>
                    <a:srgbClr val="000000"/>
                  </a:solidFill>
                </a:rPr>
                <a:t> elements all set to the default value of the type.</a:t>
              </a:r>
              <a:endParaRPr lang="en-US" sz="1800" b="0" dirty="0">
                <a:solidFill>
                  <a:srgbClr val="000000"/>
                </a:solidFill>
              </a:endParaRPr>
            </a:p>
          </p:txBody>
        </p:sp>
      </p:grpSp>
      <p:grpSp>
        <p:nvGrpSpPr>
          <p:cNvPr id="4" name="Group 11"/>
          <p:cNvGrpSpPr>
            <a:grpSpLocks/>
          </p:cNvGrpSpPr>
          <p:nvPr/>
        </p:nvGrpSpPr>
        <p:grpSpPr bwMode="auto">
          <a:xfrm>
            <a:off x="495300" y="2532888"/>
            <a:ext cx="8153400" cy="674688"/>
            <a:chOff x="288" y="1927"/>
            <a:chExt cx="5136" cy="425"/>
          </a:xfrm>
        </p:grpSpPr>
        <p:sp>
          <p:nvSpPr>
            <p:cNvPr id="559116"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7" name="Text Box 13"/>
            <p:cNvSpPr txBox="1">
              <a:spLocks noChangeArrowheads="1"/>
            </p:cNvSpPr>
            <p:nvPr/>
          </p:nvSpPr>
          <p:spPr bwMode="auto">
            <a:xfrm>
              <a:off x="384" y="1927"/>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Vector&lt;type&gt; </a:t>
              </a:r>
              <a:r>
                <a:rPr lang="en-US" sz="2000" dirty="0" err="1" smtClean="0">
                  <a:solidFill>
                    <a:srgbClr val="000000"/>
                  </a:solidFill>
                  <a:latin typeface="Courier New" charset="0"/>
                </a:rPr>
                <a:t>vec(n</a:t>
              </a:r>
              <a:r>
                <a:rPr lang="en-US" sz="2000" dirty="0" smtClean="0">
                  <a:solidFill>
                    <a:srgbClr val="000000"/>
                  </a:solidFill>
                  <a:latin typeface="Courier New" charset="0"/>
                </a:rPr>
                <a:t>, value);</a:t>
              </a:r>
              <a:endParaRPr lang="en-US" sz="2000" dirty="0">
                <a:solidFill>
                  <a:srgbClr val="000000"/>
                </a:solidFill>
                <a:latin typeface="Courier New" charset="0"/>
              </a:endParaRPr>
            </a:p>
          </p:txBody>
        </p:sp>
        <p:sp>
          <p:nvSpPr>
            <p:cNvPr id="559118"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Initializes a vector with </a:t>
              </a:r>
              <a:r>
                <a:rPr lang="en-US" sz="1600" dirty="0" err="1" smtClean="0">
                  <a:solidFill>
                    <a:srgbClr val="000000"/>
                  </a:solidFill>
                  <a:latin typeface="Courier New"/>
                  <a:cs typeface="Courier New"/>
                </a:rPr>
                <a:t>n</a:t>
              </a:r>
              <a:r>
                <a:rPr lang="en-US" sz="1800" b="0" dirty="0" smtClean="0">
                  <a:solidFill>
                    <a:srgbClr val="000000"/>
                  </a:solidFill>
                </a:rPr>
                <a:t> elements all set to </a:t>
              </a:r>
              <a:r>
                <a:rPr lang="en-US" sz="1600" dirty="0" smtClean="0">
                  <a:solidFill>
                    <a:srgbClr val="000000"/>
                  </a:solidFill>
                  <a:latin typeface="Courier New"/>
                  <a:cs typeface="Courier New"/>
                </a:rPr>
                <a:t>value</a:t>
              </a:r>
              <a:r>
                <a:rPr lang="en-US" sz="1800" b="0" dirty="0" smtClean="0">
                  <a:solidFill>
                    <a:srgbClr val="000000"/>
                  </a:solidFill>
                </a:rPr>
                <a:t>.</a:t>
              </a:r>
              <a:endParaRPr lang="en-US" sz="1800" b="0" dirty="0">
                <a:solidFill>
                  <a:srgbClr val="000000"/>
                </a:solidFill>
              </a:endParaRPr>
            </a:p>
          </p:txBody>
        </p:sp>
      </p:grpSp>
      <p:grpSp>
        <p:nvGrpSpPr>
          <p:cNvPr id="5" name="Group 38"/>
          <p:cNvGrpSpPr/>
          <p:nvPr/>
        </p:nvGrpSpPr>
        <p:grpSpPr>
          <a:xfrm>
            <a:off x="381000" y="3492584"/>
            <a:ext cx="8264872" cy="2018055"/>
            <a:chOff x="381000" y="3387725"/>
            <a:chExt cx="8264872" cy="2018055"/>
          </a:xfrm>
        </p:grpSpPr>
        <p:sp>
          <p:nvSpPr>
            <p:cNvPr id="35" name="Text Box 22"/>
            <p:cNvSpPr txBox="1">
              <a:spLocks noChangeArrowheads="1"/>
            </p:cNvSpPr>
            <p:nvPr/>
          </p:nvSpPr>
          <p:spPr bwMode="auto">
            <a:xfrm>
              <a:off x="381000" y="3387725"/>
              <a:ext cx="8264872" cy="1043362"/>
            </a:xfrm>
            <a:prstGeom prst="rect">
              <a:avLst/>
            </a:prstGeom>
            <a:noFill/>
            <a:ln w="9525">
              <a:noFill/>
              <a:miter lim="800000"/>
              <a:headEnd/>
              <a:tailEnd/>
            </a:ln>
            <a:effectLst/>
          </p:spPr>
          <p:txBody>
            <a:bodyPr wrap="square">
              <a:prstTxWarp prst="textNoShape">
                <a:avLst/>
              </a:prstTxWarp>
              <a:spAutoFit/>
            </a:bodyPr>
            <a:lstStyle/>
            <a:p>
              <a:pPr algn="just">
                <a:lnSpc>
                  <a:spcPct val="85000"/>
                </a:lnSpc>
                <a:spcBef>
                  <a:spcPct val="50000"/>
                </a:spcBef>
              </a:pPr>
              <a:r>
                <a:rPr lang="en-US" sz="2400" b="0" dirty="0" smtClean="0">
                  <a:solidFill>
                    <a:srgbClr val="000000"/>
                  </a:solidFill>
                </a:rPr>
                <a:t>The Stanford C++ library implementation of </a:t>
              </a:r>
              <a:r>
                <a:rPr lang="en-US" sz="2000" dirty="0" smtClean="0">
                  <a:solidFill>
                    <a:srgbClr val="000000"/>
                  </a:solidFill>
                  <a:latin typeface="Courier New"/>
                  <a:cs typeface="Courier New"/>
                </a:rPr>
                <a:t>Vector</a:t>
              </a:r>
              <a:r>
                <a:rPr lang="en-US" sz="2400" b="0" dirty="0" smtClean="0">
                  <a:solidFill>
                    <a:srgbClr val="000000"/>
                  </a:solidFill>
                </a:rPr>
                <a:t> includes a shorthand form for initializing an array given a list of values, as illustrated by the following example:</a:t>
              </a:r>
              <a:endParaRPr lang="en-US" sz="2400" b="0" dirty="0">
                <a:solidFill>
                  <a:srgbClr val="000000"/>
                </a:solidFill>
              </a:endParaRPr>
            </a:p>
          </p:txBody>
        </p:sp>
        <p:sp>
          <p:nvSpPr>
            <p:cNvPr id="37" name="Rectangle 6"/>
            <p:cNvSpPr>
              <a:spLocks noChangeArrowheads="1"/>
            </p:cNvSpPr>
            <p:nvPr/>
          </p:nvSpPr>
          <p:spPr bwMode="auto">
            <a:xfrm>
              <a:off x="1524000" y="4643780"/>
              <a:ext cx="6350000" cy="762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nSpc>
                  <a:spcPct val="95000"/>
                </a:lnSpc>
              </a:pPr>
              <a:endParaRPr lang="en-US" sz="1600" dirty="0" smtClean="0">
                <a:solidFill>
                  <a:srgbClr val="000000"/>
                </a:solidFill>
                <a:latin typeface="Courier New" charset="0"/>
              </a:endParaRPr>
            </a:p>
          </p:txBody>
        </p:sp>
        <p:sp>
          <p:nvSpPr>
            <p:cNvPr id="38" name="Rectangle 37"/>
            <p:cNvSpPr/>
            <p:nvPr/>
          </p:nvSpPr>
          <p:spPr>
            <a:xfrm>
              <a:off x="1600200" y="4697011"/>
              <a:ext cx="6248400" cy="620939"/>
            </a:xfrm>
            <a:prstGeom prst="rect">
              <a:avLst/>
            </a:prstGeom>
          </p:spPr>
          <p:txBody>
            <a:bodyPr wrap="square">
              <a:spAutoFit/>
            </a:bodyPr>
            <a:lstStyle/>
            <a:p>
              <a:pPr>
                <a:lnSpc>
                  <a:spcPct val="95000"/>
                </a:lnSpc>
              </a:pPr>
              <a:r>
                <a:rPr lang="en-US" sz="1800" dirty="0" smtClean="0">
                  <a:solidFill>
                    <a:srgbClr val="000000"/>
                  </a:solidFill>
                  <a:latin typeface="Courier New" charset="0"/>
                </a:rPr>
                <a:t>Vector&lt;</a:t>
              </a:r>
              <a:r>
                <a:rPr lang="en-US" sz="1800" dirty="0" err="1" smtClean="0">
                  <a:solidFill>
                    <a:srgbClr val="000000"/>
                  </a:solidFill>
                  <a:latin typeface="Courier New" charset="0"/>
                </a:rPr>
                <a:t>int</a:t>
              </a:r>
              <a:r>
                <a:rPr lang="en-US" sz="1800" dirty="0" smtClean="0">
                  <a:solidFill>
                    <a:srgbClr val="000000"/>
                  </a:solidFill>
                  <a:latin typeface="Courier New" charset="0"/>
                </a:rPr>
                <a:t>&gt; digits;</a:t>
              </a:r>
            </a:p>
            <a:p>
              <a:pPr>
                <a:lnSpc>
                  <a:spcPct val="95000"/>
                </a:lnSpc>
              </a:pPr>
              <a:r>
                <a:rPr lang="en-US" sz="1800" dirty="0" smtClean="0">
                  <a:solidFill>
                    <a:srgbClr val="000000"/>
                  </a:solidFill>
                  <a:latin typeface="Courier New" charset="0"/>
                </a:rPr>
                <a:t>digits += 0, 1, 2, 3, 4, 5, 6, 7, 8, 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600" b="1" dirty="0">
                <a:solidFill>
                  <a:srgbClr val="FF0000"/>
                </a:solidFill>
                <a:latin typeface="Courier New" charset="0"/>
              </a:rPr>
              <a:t>Vector</a:t>
            </a:r>
            <a:r>
              <a:rPr lang="en-US" sz="3600" b="1" dirty="0" smtClean="0">
                <a:solidFill>
                  <a:srgbClr val="FF0000"/>
                </a:solidFill>
                <a:latin typeface="Courier New" charset="0"/>
              </a:rPr>
              <a:t>&lt;</a:t>
            </a:r>
            <a:r>
              <a:rPr lang="en-US" sz="3600" i="1" dirty="0" smtClean="0">
                <a:solidFill>
                  <a:srgbClr val="FF0000"/>
                </a:solidFill>
              </a:rPr>
              <a:t>type</a:t>
            </a:r>
            <a:r>
              <a:rPr lang="en-US" sz="3600" b="1" dirty="0" smtClean="0">
                <a:solidFill>
                  <a:srgbClr val="FF0000"/>
                </a:solidFill>
                <a:latin typeface="Courier New" charset="0"/>
              </a:rPr>
              <a:t>&gt;</a:t>
            </a:r>
            <a:r>
              <a:rPr lang="en-US" sz="4000" dirty="0" smtClean="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244600"/>
            <a:ext cx="8153400" cy="661988"/>
            <a:chOff x="288" y="1103"/>
            <a:chExt cx="5136" cy="417"/>
          </a:xfrm>
        </p:grpSpPr>
        <p:sp>
          <p:nvSpPr>
            <p:cNvPr id="559108"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09"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vec.size()</a:t>
              </a:r>
            </a:p>
          </p:txBody>
        </p:sp>
        <p:sp>
          <p:nvSpPr>
            <p:cNvPr id="559110"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number of elements in the vector.</a:t>
              </a:r>
            </a:p>
          </p:txBody>
        </p:sp>
      </p:grpSp>
      <p:grpSp>
        <p:nvGrpSpPr>
          <p:cNvPr id="3" name="Group 7"/>
          <p:cNvGrpSpPr>
            <a:grpSpLocks/>
          </p:cNvGrpSpPr>
          <p:nvPr/>
        </p:nvGrpSpPr>
        <p:grpSpPr bwMode="auto">
          <a:xfrm>
            <a:off x="495300" y="1892300"/>
            <a:ext cx="8153400" cy="674688"/>
            <a:chOff x="288" y="1511"/>
            <a:chExt cx="5136" cy="425"/>
          </a:xfrm>
        </p:grpSpPr>
        <p:sp>
          <p:nvSpPr>
            <p:cNvPr id="559112"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3"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vec.isEmpty()</a:t>
              </a:r>
            </a:p>
          </p:txBody>
        </p:sp>
        <p:sp>
          <p:nvSpPr>
            <p:cNvPr id="559114"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vector is empty.  </a:t>
              </a:r>
            </a:p>
          </p:txBody>
        </p:sp>
      </p:grpSp>
      <p:grpSp>
        <p:nvGrpSpPr>
          <p:cNvPr id="4" name="Group 11"/>
          <p:cNvGrpSpPr>
            <a:grpSpLocks/>
          </p:cNvGrpSpPr>
          <p:nvPr/>
        </p:nvGrpSpPr>
        <p:grpSpPr bwMode="auto">
          <a:xfrm>
            <a:off x="495300" y="2532888"/>
            <a:ext cx="8153400" cy="674688"/>
            <a:chOff x="288" y="1927"/>
            <a:chExt cx="5136" cy="425"/>
          </a:xfrm>
        </p:grpSpPr>
        <p:sp>
          <p:nvSpPr>
            <p:cNvPr id="559116"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7" name="Text Box 13"/>
            <p:cNvSpPr txBox="1">
              <a:spLocks noChangeArrowheads="1"/>
            </p:cNvSpPr>
            <p:nvPr/>
          </p:nvSpPr>
          <p:spPr bwMode="auto">
            <a:xfrm>
              <a:off x="384" y="1927"/>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vec.get(i</a:t>
              </a:r>
              <a:r>
                <a:rPr lang="en-US" sz="2000" dirty="0" smtClean="0">
                  <a:solidFill>
                    <a:srgbClr val="000000"/>
                  </a:solidFill>
                  <a:latin typeface="Courier New" charset="0"/>
                </a:rPr>
                <a:t>)              </a:t>
              </a:r>
              <a:r>
                <a:rPr lang="en-US" sz="2000" b="0" i="1" dirty="0" smtClean="0">
                  <a:solidFill>
                    <a:srgbClr val="000000"/>
                  </a:solidFill>
                </a:rPr>
                <a:t>or</a:t>
              </a:r>
              <a:r>
                <a:rPr lang="en-US" sz="2000" dirty="0" smtClean="0">
                  <a:solidFill>
                    <a:srgbClr val="000000"/>
                  </a:solidFill>
                  <a:latin typeface="Courier New" charset="0"/>
                </a:rPr>
                <a:t>      </a:t>
              </a:r>
              <a:r>
                <a:rPr lang="en-US" sz="2000" dirty="0" err="1" smtClean="0">
                  <a:solidFill>
                    <a:srgbClr val="000000"/>
                  </a:solidFill>
                  <a:latin typeface="Courier New" charset="0"/>
                </a:rPr>
                <a:t>vec[i</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59118"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the </a:t>
              </a:r>
              <a:r>
                <a:rPr lang="en-US" sz="1600" dirty="0" err="1">
                  <a:solidFill>
                    <a:srgbClr val="000000"/>
                  </a:solidFill>
                  <a:latin typeface="Courier New" charset="0"/>
                </a:rPr>
                <a:t>i</a:t>
              </a:r>
              <a:r>
                <a:rPr lang="en-US" sz="1800" b="0" baseline="30000" dirty="0" err="1">
                  <a:solidFill>
                    <a:srgbClr val="000000"/>
                  </a:solidFill>
                </a:rPr>
                <a:t>th</a:t>
              </a:r>
              <a:r>
                <a:rPr lang="en-US" sz="1800" b="0" dirty="0">
                  <a:solidFill>
                    <a:srgbClr val="000000"/>
                  </a:solidFill>
                </a:rPr>
                <a:t> element of the vector.</a:t>
              </a:r>
            </a:p>
          </p:txBody>
        </p:sp>
      </p:grpSp>
      <p:grpSp>
        <p:nvGrpSpPr>
          <p:cNvPr id="5" name="Group 19"/>
          <p:cNvGrpSpPr>
            <a:grpSpLocks/>
          </p:cNvGrpSpPr>
          <p:nvPr/>
        </p:nvGrpSpPr>
        <p:grpSpPr bwMode="auto">
          <a:xfrm>
            <a:off x="495300" y="4471416"/>
            <a:ext cx="8153400" cy="674688"/>
            <a:chOff x="288" y="1511"/>
            <a:chExt cx="5136" cy="425"/>
          </a:xfrm>
        </p:grpSpPr>
        <p:sp>
          <p:nvSpPr>
            <p:cNvPr id="559124" name="Rectangle 20"/>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5" name="Text Box 21"/>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vec.insertAt(index, value)</a:t>
              </a:r>
            </a:p>
          </p:txBody>
        </p:sp>
        <p:sp>
          <p:nvSpPr>
            <p:cNvPr id="559126" name="Text Box 22"/>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Inserts the value before the specified index position.</a:t>
              </a:r>
            </a:p>
          </p:txBody>
        </p:sp>
      </p:grpSp>
      <p:grpSp>
        <p:nvGrpSpPr>
          <p:cNvPr id="6" name="Group 44"/>
          <p:cNvGrpSpPr>
            <a:grpSpLocks/>
          </p:cNvGrpSpPr>
          <p:nvPr/>
        </p:nvGrpSpPr>
        <p:grpSpPr bwMode="auto">
          <a:xfrm>
            <a:off x="495300" y="5129784"/>
            <a:ext cx="8153400" cy="674688"/>
            <a:chOff x="312" y="2856"/>
            <a:chExt cx="5136" cy="425"/>
          </a:xfrm>
        </p:grpSpPr>
        <p:sp>
          <p:nvSpPr>
            <p:cNvPr id="559128"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9"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vec.removeAt(index)</a:t>
              </a:r>
            </a:p>
          </p:txBody>
        </p:sp>
        <p:sp>
          <p:nvSpPr>
            <p:cNvPr id="559130"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the element at the specified index.</a:t>
              </a:r>
            </a:p>
          </p:txBody>
        </p:sp>
      </p:grpSp>
      <p:grpSp>
        <p:nvGrpSpPr>
          <p:cNvPr id="7" name="Group 45"/>
          <p:cNvGrpSpPr>
            <a:grpSpLocks/>
          </p:cNvGrpSpPr>
          <p:nvPr/>
        </p:nvGrpSpPr>
        <p:grpSpPr bwMode="auto">
          <a:xfrm>
            <a:off x="495300" y="5779008"/>
            <a:ext cx="8153400" cy="674687"/>
            <a:chOff x="312" y="2856"/>
            <a:chExt cx="5136" cy="425"/>
          </a:xfrm>
        </p:grpSpPr>
        <p:sp>
          <p:nvSpPr>
            <p:cNvPr id="559150" name="Rectangle 46"/>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51" name="Text Box 47"/>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vec.clear()</a:t>
              </a:r>
            </a:p>
          </p:txBody>
        </p:sp>
        <p:sp>
          <p:nvSpPr>
            <p:cNvPr id="559152" name="Text Box 48"/>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all elements from the vector.</a:t>
              </a:r>
            </a:p>
          </p:txBody>
        </p:sp>
      </p:grpSp>
      <p:grpSp>
        <p:nvGrpSpPr>
          <p:cNvPr id="8" name="Group 11"/>
          <p:cNvGrpSpPr>
            <a:grpSpLocks/>
          </p:cNvGrpSpPr>
          <p:nvPr/>
        </p:nvGrpSpPr>
        <p:grpSpPr bwMode="auto">
          <a:xfrm>
            <a:off x="495300" y="3172968"/>
            <a:ext cx="8153400" cy="862013"/>
            <a:chOff x="288" y="1927"/>
            <a:chExt cx="5136" cy="543"/>
          </a:xfrm>
        </p:grpSpPr>
        <p:sp>
          <p:nvSpPr>
            <p:cNvPr id="32"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33" name="Text Box 13"/>
            <p:cNvSpPr txBox="1">
              <a:spLocks noChangeArrowheads="1"/>
            </p:cNvSpPr>
            <p:nvPr/>
          </p:nvSpPr>
          <p:spPr bwMode="auto">
            <a:xfrm>
              <a:off x="384" y="1927"/>
              <a:ext cx="4944" cy="54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vec.set(i</a:t>
              </a:r>
              <a:r>
                <a:rPr lang="en-US" sz="2000" dirty="0" smtClean="0">
                  <a:solidFill>
                    <a:srgbClr val="000000"/>
                  </a:solidFill>
                  <a:latin typeface="Courier New" charset="0"/>
                </a:rPr>
                <a:t>, value)       </a:t>
              </a:r>
              <a:r>
                <a:rPr lang="en-US" sz="2000" b="0" i="1" dirty="0" smtClean="0">
                  <a:solidFill>
                    <a:srgbClr val="000000"/>
                  </a:solidFill>
                </a:rPr>
                <a:t>or</a:t>
              </a:r>
              <a:r>
                <a:rPr lang="en-US" sz="2000" dirty="0" smtClean="0">
                  <a:solidFill>
                    <a:srgbClr val="000000"/>
                  </a:solidFill>
                  <a:latin typeface="Courier New" charset="0"/>
                </a:rPr>
                <a:t>      </a:t>
              </a:r>
              <a:r>
                <a:rPr lang="en-US" sz="2000" dirty="0" err="1" smtClean="0">
                  <a:solidFill>
                    <a:srgbClr val="000000"/>
                  </a:solidFill>
                  <a:latin typeface="Courier New" charset="0"/>
                </a:rPr>
                <a:t>vec[i</a:t>
              </a:r>
              <a:r>
                <a:rPr lang="en-US" sz="2000" dirty="0" smtClean="0">
                  <a:solidFill>
                    <a:srgbClr val="000000"/>
                  </a:solidFill>
                  <a:latin typeface="Courier New" charset="0"/>
                </a:rPr>
                <a:t>] = value;</a:t>
              </a:r>
            </a:p>
            <a:p>
              <a:pPr>
                <a:spcBef>
                  <a:spcPct val="50000"/>
                </a:spcBef>
              </a:pPr>
              <a:endParaRPr lang="en-US" sz="2000" dirty="0">
                <a:solidFill>
                  <a:srgbClr val="000000"/>
                </a:solidFill>
                <a:latin typeface="Courier New" charset="0"/>
              </a:endParaRPr>
            </a:p>
          </p:txBody>
        </p:sp>
        <p:sp>
          <p:nvSpPr>
            <p:cNvPr id="34"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Sets the </a:t>
              </a:r>
              <a:r>
                <a:rPr lang="en-US" sz="1600" dirty="0" err="1">
                  <a:solidFill>
                    <a:srgbClr val="000000"/>
                  </a:solidFill>
                  <a:latin typeface="Courier New" charset="0"/>
                </a:rPr>
                <a:t>i</a:t>
              </a:r>
              <a:r>
                <a:rPr lang="en-US" sz="1800" b="0" baseline="30000" dirty="0" err="1">
                  <a:solidFill>
                    <a:srgbClr val="000000"/>
                  </a:solidFill>
                </a:rPr>
                <a:t>th</a:t>
              </a:r>
              <a:r>
                <a:rPr lang="en-US" sz="1800" b="0" dirty="0">
                  <a:solidFill>
                    <a:srgbClr val="000000"/>
                  </a:solidFill>
                </a:rPr>
                <a:t> element of the </a:t>
              </a:r>
              <a:r>
                <a:rPr lang="en-US" sz="1800" b="0" dirty="0" smtClean="0">
                  <a:solidFill>
                    <a:srgbClr val="000000"/>
                  </a:solidFill>
                </a:rPr>
                <a:t>vector to </a:t>
              </a:r>
              <a:r>
                <a:rPr lang="en-US" sz="1600" dirty="0" smtClean="0">
                  <a:solidFill>
                    <a:srgbClr val="000000"/>
                  </a:solidFill>
                  <a:latin typeface="Courier New"/>
                  <a:cs typeface="Courier New"/>
                </a:rPr>
                <a:t>value</a:t>
              </a:r>
              <a:r>
                <a:rPr lang="en-US" sz="1800" b="0" dirty="0" smtClean="0">
                  <a:solidFill>
                    <a:srgbClr val="000000"/>
                  </a:solidFill>
                </a:rPr>
                <a:t>.</a:t>
              </a:r>
              <a:endParaRPr lang="en-US" sz="1800" b="0" dirty="0">
                <a:solidFill>
                  <a:srgbClr val="000000"/>
                </a:solidFill>
              </a:endParaRPr>
            </a:p>
          </p:txBody>
        </p:sp>
      </p:grpSp>
      <p:grpSp>
        <p:nvGrpSpPr>
          <p:cNvPr id="9" name="Group 15"/>
          <p:cNvGrpSpPr>
            <a:grpSpLocks/>
          </p:cNvGrpSpPr>
          <p:nvPr/>
        </p:nvGrpSpPr>
        <p:grpSpPr bwMode="auto">
          <a:xfrm>
            <a:off x="495300" y="3836337"/>
            <a:ext cx="8153400" cy="862013"/>
            <a:chOff x="288" y="1103"/>
            <a:chExt cx="5136" cy="543"/>
          </a:xfrm>
        </p:grpSpPr>
        <p:sp>
          <p:nvSpPr>
            <p:cNvPr id="559120" name="Rectangle 16"/>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1" name="Text Box 17"/>
            <p:cNvSpPr txBox="1">
              <a:spLocks noChangeArrowheads="1"/>
            </p:cNvSpPr>
            <p:nvPr/>
          </p:nvSpPr>
          <p:spPr bwMode="auto">
            <a:xfrm>
              <a:off x="384" y="1103"/>
              <a:ext cx="4944" cy="54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vec.add(value</a:t>
              </a:r>
              <a:r>
                <a:rPr lang="en-US" sz="2000" dirty="0" smtClean="0">
                  <a:solidFill>
                    <a:srgbClr val="000000"/>
                  </a:solidFill>
                  <a:latin typeface="Courier New" charset="0"/>
                </a:rPr>
                <a:t>)          </a:t>
              </a:r>
              <a:r>
                <a:rPr lang="en-US" sz="2000" b="0" i="1" dirty="0" smtClean="0">
                  <a:solidFill>
                    <a:srgbClr val="000000"/>
                  </a:solidFill>
                </a:rPr>
                <a:t>or</a:t>
              </a:r>
              <a:r>
                <a:rPr lang="en-US" sz="2000" dirty="0" smtClean="0">
                  <a:solidFill>
                    <a:srgbClr val="000000"/>
                  </a:solidFill>
                  <a:latin typeface="Courier New" charset="0"/>
                </a:rPr>
                <a:t>      </a:t>
              </a:r>
              <a:r>
                <a:rPr lang="en-US" sz="2000" dirty="0" err="1" smtClean="0">
                  <a:solidFill>
                    <a:srgbClr val="000000"/>
                  </a:solidFill>
                  <a:latin typeface="Courier New" charset="0"/>
                </a:rPr>
                <a:t>vec</a:t>
              </a:r>
              <a:r>
                <a:rPr lang="en-US" sz="2000" dirty="0" smtClean="0">
                  <a:solidFill>
                    <a:srgbClr val="000000"/>
                  </a:solidFill>
                  <a:latin typeface="Courier New" charset="0"/>
                </a:rPr>
                <a:t> += value;</a:t>
              </a:r>
            </a:p>
            <a:p>
              <a:pPr>
                <a:spcBef>
                  <a:spcPct val="50000"/>
                </a:spcBef>
              </a:pPr>
              <a:endParaRPr lang="en-US" sz="2000" dirty="0">
                <a:solidFill>
                  <a:srgbClr val="000000"/>
                </a:solidFill>
                <a:latin typeface="Courier New" charset="0"/>
              </a:endParaRPr>
            </a:p>
          </p:txBody>
        </p:sp>
        <p:sp>
          <p:nvSpPr>
            <p:cNvPr id="559122" name="Text Box 18"/>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Adds a new element to the end of the vector.</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readEntireFile</a:t>
            </a:r>
            <a:r>
              <a:rPr lang="en-US" sz="4000" dirty="0" smtClean="0">
                <a:solidFill>
                  <a:srgbClr val="FF0000"/>
                </a:solidFill>
              </a:rPr>
              <a:t> </a:t>
            </a:r>
            <a:r>
              <a:rPr lang="en-US" sz="4000" dirty="0">
                <a:solidFill>
                  <a:srgbClr val="FF0000"/>
                </a:solidFill>
              </a:rPr>
              <a:t>Function</a:t>
            </a:r>
            <a:endParaRPr lang="en-US" sz="4200" dirty="0">
              <a:solidFill>
                <a:srgbClr val="FF0000"/>
              </a:solidFill>
            </a:endParaRPr>
          </a:p>
        </p:txBody>
      </p:sp>
      <p:sp>
        <p:nvSpPr>
          <p:cNvPr id="581652" name="Rectangle 20"/>
          <p:cNvSpPr>
            <a:spLocks noChangeArrowheads="1"/>
          </p:cNvSpPr>
          <p:nvPr/>
        </p:nvSpPr>
        <p:spPr bwMode="auto">
          <a:xfrm>
            <a:off x="533400" y="1347361"/>
            <a:ext cx="8077200" cy="4648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1651" name="Rectangle 19"/>
          <p:cNvSpPr>
            <a:spLocks noChangeArrowheads="1"/>
          </p:cNvSpPr>
          <p:nvPr/>
        </p:nvSpPr>
        <p:spPr bwMode="auto">
          <a:xfrm>
            <a:off x="609600" y="1405168"/>
            <a:ext cx="7924800" cy="4524316"/>
          </a:xfrm>
          <a:prstGeom prst="rect">
            <a:avLst/>
          </a:prstGeom>
          <a:noFill/>
          <a:ln w="9525">
            <a:noFill/>
            <a:miter lim="800000"/>
            <a:headEnd/>
            <a:tailEnd/>
          </a:ln>
          <a:effectLst/>
        </p:spPr>
        <p:txBody>
          <a:bodyPr>
            <a:prstTxWarp prst="textNoShape">
              <a:avLst/>
            </a:prstTxWarp>
            <a:spAutoFit/>
          </a:bodyPr>
          <a:lstStyle/>
          <a:p>
            <a:r>
              <a:rPr lang="en-US" sz="1600" dirty="0" smtClean="0">
                <a:solidFill>
                  <a:srgbClr val="0000FF"/>
                </a:solidFill>
                <a:latin typeface="Courier New" charset="0"/>
              </a:rPr>
              <a:t>/*</a:t>
            </a:r>
          </a:p>
          <a:p>
            <a:r>
              <a:rPr lang="en-US" sz="1600" dirty="0" smtClean="0">
                <a:solidFill>
                  <a:srgbClr val="0000FF"/>
                </a:solidFill>
                <a:latin typeface="Courier New" charset="0"/>
              </a:rPr>
              <a:t> * Function: </a:t>
            </a:r>
            <a:r>
              <a:rPr lang="en-US" sz="1600" dirty="0" err="1" smtClean="0">
                <a:solidFill>
                  <a:srgbClr val="0000FF"/>
                </a:solidFill>
                <a:latin typeface="Courier New" charset="0"/>
              </a:rPr>
              <a:t>readEntireFile</a:t>
            </a:r>
            <a:endParaRPr lang="en-US" sz="1600" dirty="0" smtClean="0">
              <a:solidFill>
                <a:srgbClr val="0000FF"/>
              </a:solidFill>
              <a:latin typeface="Courier New" charset="0"/>
            </a:endParaRPr>
          </a:p>
          <a:p>
            <a:r>
              <a:rPr lang="en-US" sz="1600" dirty="0" smtClean="0">
                <a:solidFill>
                  <a:srgbClr val="0000FF"/>
                </a:solidFill>
                <a:latin typeface="Courier New" charset="0"/>
              </a:rPr>
              <a:t> * Usage: </a:t>
            </a:r>
            <a:r>
              <a:rPr lang="en-US" sz="1600" dirty="0" err="1" smtClean="0">
                <a:solidFill>
                  <a:srgbClr val="0000FF"/>
                </a:solidFill>
                <a:latin typeface="Courier New" charset="0"/>
              </a:rPr>
              <a:t>readEntireFile(is</a:t>
            </a:r>
            <a:r>
              <a:rPr lang="en-US" sz="1600" dirty="0" smtClean="0">
                <a:solidFill>
                  <a:srgbClr val="0000FF"/>
                </a:solidFill>
                <a:latin typeface="Courier New" charset="0"/>
              </a:rPr>
              <a:t>, lines);</a:t>
            </a:r>
          </a:p>
          <a:p>
            <a:r>
              <a:rPr lang="en-US" sz="1600" dirty="0" smtClean="0">
                <a:solidFill>
                  <a:srgbClr val="0000FF"/>
                </a:solidFill>
                <a:latin typeface="Courier New" charset="0"/>
              </a:rPr>
              <a:t> * ---------------------------------</a:t>
            </a:r>
          </a:p>
          <a:p>
            <a:r>
              <a:rPr lang="en-US" sz="1600" dirty="0" smtClean="0">
                <a:solidFill>
                  <a:srgbClr val="0000FF"/>
                </a:solidFill>
                <a:latin typeface="Courier New" charset="0"/>
              </a:rPr>
              <a:t> * Reads the entire contents of the specified input stream</a:t>
            </a:r>
          </a:p>
          <a:p>
            <a:r>
              <a:rPr lang="en-US" sz="1600" dirty="0" smtClean="0">
                <a:solidFill>
                  <a:srgbClr val="0000FF"/>
                </a:solidFill>
                <a:latin typeface="Courier New" charset="0"/>
              </a:rPr>
              <a:t> * into the string vector lines.  The client is responsible</a:t>
            </a:r>
          </a:p>
          <a:p>
            <a:r>
              <a:rPr lang="en-US" sz="1600" dirty="0" smtClean="0">
                <a:solidFill>
                  <a:srgbClr val="0000FF"/>
                </a:solidFill>
                <a:latin typeface="Courier New" charset="0"/>
              </a:rPr>
              <a:t> * for opening and closing the stream</a:t>
            </a:r>
          </a:p>
          <a:p>
            <a:r>
              <a:rPr lang="en-US" sz="1600" dirty="0" smtClean="0">
                <a:solidFill>
                  <a:srgbClr val="0000FF"/>
                </a:solidFill>
                <a:latin typeface="Courier New" charset="0"/>
              </a:rPr>
              <a:t> */</a:t>
            </a:r>
          </a:p>
          <a:p>
            <a:endParaRPr lang="en-US" sz="1600" dirty="0" smtClean="0">
              <a:solidFill>
                <a:srgbClr val="000000"/>
              </a:solidFill>
              <a:latin typeface="Courier New" charset="0"/>
            </a:endParaRPr>
          </a:p>
          <a:p>
            <a:r>
              <a:rPr lang="en-US" sz="1600" dirty="0" smtClean="0">
                <a:solidFill>
                  <a:srgbClr val="000000"/>
                </a:solidFill>
                <a:latin typeface="Courier New" charset="0"/>
              </a:rPr>
              <a:t>void </a:t>
            </a:r>
            <a:r>
              <a:rPr lang="en-US" sz="1600" dirty="0" err="1" smtClean="0">
                <a:solidFill>
                  <a:srgbClr val="000000"/>
                </a:solidFill>
                <a:latin typeface="Courier New" charset="0"/>
              </a:rPr>
              <a:t>readEntireFile(istream</a:t>
            </a:r>
            <a:r>
              <a:rPr lang="en-US" sz="1600" dirty="0" smtClean="0">
                <a:solidFill>
                  <a:srgbClr val="000000"/>
                </a:solidFill>
                <a:latin typeface="Courier New" charset="0"/>
              </a:rPr>
              <a:t> &amp; is, Vector&lt;string&gt; &amp; lines) {</a:t>
            </a:r>
          </a:p>
          <a:p>
            <a:r>
              <a:rPr lang="en-US" sz="1600" dirty="0" smtClean="0">
                <a:solidFill>
                  <a:srgbClr val="000000"/>
                </a:solidFill>
                <a:latin typeface="Courier New" charset="0"/>
              </a:rPr>
              <a:t>   </a:t>
            </a:r>
            <a:r>
              <a:rPr lang="en-US" sz="1600" dirty="0" err="1" smtClean="0">
                <a:solidFill>
                  <a:srgbClr val="000000"/>
                </a:solidFill>
                <a:latin typeface="Courier New" charset="0"/>
              </a:rPr>
              <a:t>lines.clear</a:t>
            </a:r>
            <a:r>
              <a:rPr lang="en-US" sz="1600" dirty="0" smtClean="0">
                <a:solidFill>
                  <a:srgbClr val="000000"/>
                </a:solidFill>
                <a:latin typeface="Courier New" charset="0"/>
              </a:rPr>
              <a:t>();</a:t>
            </a:r>
          </a:p>
          <a:p>
            <a:r>
              <a:rPr lang="en-US" sz="1600" dirty="0" smtClean="0">
                <a:solidFill>
                  <a:srgbClr val="000000"/>
                </a:solidFill>
                <a:latin typeface="Courier New" charset="0"/>
              </a:rPr>
              <a:t>   while (true) {</a:t>
            </a:r>
          </a:p>
          <a:p>
            <a:r>
              <a:rPr lang="en-US" sz="1600" dirty="0" smtClean="0">
                <a:solidFill>
                  <a:srgbClr val="000000"/>
                </a:solidFill>
                <a:latin typeface="Courier New" charset="0"/>
              </a:rPr>
              <a:t>      string line;</a:t>
            </a:r>
          </a:p>
          <a:p>
            <a:r>
              <a:rPr lang="en-US" sz="1600" dirty="0" smtClean="0">
                <a:solidFill>
                  <a:srgbClr val="000000"/>
                </a:solidFill>
                <a:latin typeface="Courier New" charset="0"/>
              </a:rPr>
              <a:t>      </a:t>
            </a:r>
            <a:r>
              <a:rPr lang="en-US" sz="1600" dirty="0" err="1" smtClean="0">
                <a:solidFill>
                  <a:srgbClr val="000000"/>
                </a:solidFill>
                <a:latin typeface="Courier New" charset="0"/>
              </a:rPr>
              <a:t>getline(is</a:t>
            </a:r>
            <a:r>
              <a:rPr lang="en-US" sz="1600" dirty="0" smtClean="0">
                <a:solidFill>
                  <a:srgbClr val="000000"/>
                </a:solidFill>
                <a:latin typeface="Courier New" charset="0"/>
              </a:rPr>
              <a:t>, line);</a:t>
            </a:r>
          </a:p>
          <a:p>
            <a:r>
              <a:rPr lang="en-US" sz="1600" dirty="0" smtClean="0">
                <a:solidFill>
                  <a:srgbClr val="000000"/>
                </a:solidFill>
                <a:latin typeface="Courier New" charset="0"/>
              </a:rPr>
              <a:t>      if (</a:t>
            </a:r>
            <a:r>
              <a:rPr lang="en-US" sz="1600" dirty="0" err="1" smtClean="0">
                <a:solidFill>
                  <a:srgbClr val="000000"/>
                </a:solidFill>
                <a:latin typeface="Courier New" charset="0"/>
              </a:rPr>
              <a:t>is.fail</a:t>
            </a:r>
            <a:r>
              <a:rPr lang="en-US" sz="1600" dirty="0" smtClean="0">
                <a:solidFill>
                  <a:srgbClr val="000000"/>
                </a:solidFill>
                <a:latin typeface="Courier New" charset="0"/>
              </a:rPr>
              <a:t>()) break;</a:t>
            </a:r>
          </a:p>
          <a:p>
            <a:r>
              <a:rPr lang="en-US" sz="1600" dirty="0" smtClean="0">
                <a:solidFill>
                  <a:srgbClr val="000000"/>
                </a:solidFill>
                <a:latin typeface="Courier New" charset="0"/>
              </a:rPr>
              <a:t>      </a:t>
            </a:r>
            <a:r>
              <a:rPr lang="en-US" sz="1600" dirty="0" err="1" smtClean="0">
                <a:solidFill>
                  <a:srgbClr val="000000"/>
                </a:solidFill>
                <a:latin typeface="Courier New" charset="0"/>
              </a:rPr>
              <a:t>lines.add(line</a:t>
            </a:r>
            <a:r>
              <a:rPr lang="en-US" sz="1600" dirty="0" smtClean="0">
                <a:solidFill>
                  <a:srgbClr val="000000"/>
                </a:solidFill>
                <a:latin typeface="Courier New" charset="0"/>
              </a:rPr>
              <a:t>);</a:t>
            </a:r>
          </a:p>
          <a:p>
            <a:r>
              <a:rPr lang="en-US" sz="1600" dirty="0" smtClean="0">
                <a:solidFill>
                  <a:srgbClr val="000000"/>
                </a:solidFill>
                <a:latin typeface="Courier New" charset="0"/>
              </a:rPr>
              <a:t>   }</a:t>
            </a:r>
          </a:p>
          <a:p>
            <a:r>
              <a:rPr lang="en-US" sz="1600" dirty="0" smtClean="0">
                <a:solidFill>
                  <a:srgbClr val="000000"/>
                </a:solidFill>
                <a:latin typeface="Courier New" charset="0"/>
              </a:rPr>
              <a:t>}</a:t>
            </a:r>
            <a:endParaRPr lang="en-US" sz="1600" dirty="0">
              <a:solidFill>
                <a:srgbClr val="000000"/>
              </a:solidFill>
              <a:latin typeface="Courier New"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a:t>
            </a:r>
            <a:r>
              <a:rPr lang="en-US" sz="4000" dirty="0" smtClean="0">
                <a:solidFill>
                  <a:srgbClr val="FF0000"/>
                </a:solidFill>
              </a:rPr>
              <a:t> </a:t>
            </a:r>
            <a:r>
              <a:rPr lang="en-US" sz="3600" b="1" dirty="0" smtClean="0">
                <a:solidFill>
                  <a:srgbClr val="FF0000"/>
                </a:solidFill>
                <a:latin typeface="Courier New" charset="0"/>
              </a:rPr>
              <a:t>Grid&lt;</a:t>
            </a:r>
            <a:r>
              <a:rPr lang="en-US" sz="3600" i="1" dirty="0" smtClean="0">
                <a:solidFill>
                  <a:srgbClr val="FF0000"/>
                </a:solidFill>
              </a:rPr>
              <a:t>type</a:t>
            </a:r>
            <a:r>
              <a:rPr lang="en-US" sz="3600" b="1" dirty="0" smtClean="0">
                <a:solidFill>
                  <a:srgbClr val="FF0000"/>
                </a:solidFill>
                <a:latin typeface="Courier New" charset="0"/>
              </a:rPr>
              <a:t>&gt;</a:t>
            </a:r>
            <a:r>
              <a:rPr lang="en-US" sz="4000" dirty="0" smtClean="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244600"/>
            <a:ext cx="8153400" cy="661988"/>
            <a:chOff x="288" y="1103"/>
            <a:chExt cx="5136" cy="417"/>
          </a:xfrm>
        </p:grpSpPr>
        <p:sp>
          <p:nvSpPr>
            <p:cNvPr id="559108"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09"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Grid&lt;type&gt; </a:t>
              </a:r>
              <a:r>
                <a:rPr lang="en-US" sz="2000" dirty="0" err="1" smtClean="0">
                  <a:solidFill>
                    <a:srgbClr val="000000"/>
                  </a:solidFill>
                  <a:latin typeface="Courier New" charset="0"/>
                </a:rPr>
                <a:t>grid(nrows</a:t>
              </a:r>
              <a:r>
                <a:rPr lang="en-US" sz="2000" dirty="0" smtClean="0">
                  <a:solidFill>
                    <a:srgbClr val="000000"/>
                  </a:solidFill>
                  <a:latin typeface="Courier New" charset="0"/>
                </a:rPr>
                <a:t>, </a:t>
              </a:r>
              <a:r>
                <a:rPr lang="en-US" sz="2000" dirty="0" err="1" smtClean="0">
                  <a:solidFill>
                    <a:srgbClr val="000000"/>
                  </a:solidFill>
                  <a:latin typeface="Courier New" charset="0"/>
                </a:rPr>
                <a:t>ncols</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59110"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Constructs a grid with the specified dimensions.</a:t>
              </a:r>
              <a:endParaRPr lang="en-US" sz="1800" b="0" dirty="0">
                <a:solidFill>
                  <a:srgbClr val="000000"/>
                </a:solidFill>
              </a:endParaRPr>
            </a:p>
          </p:txBody>
        </p:sp>
      </p:grpSp>
      <p:grpSp>
        <p:nvGrpSpPr>
          <p:cNvPr id="3" name="Group 7"/>
          <p:cNvGrpSpPr>
            <a:grpSpLocks/>
          </p:cNvGrpSpPr>
          <p:nvPr/>
        </p:nvGrpSpPr>
        <p:grpSpPr bwMode="auto">
          <a:xfrm>
            <a:off x="495300" y="1892300"/>
            <a:ext cx="8153400" cy="674688"/>
            <a:chOff x="288" y="1511"/>
            <a:chExt cx="5136" cy="425"/>
          </a:xfrm>
        </p:grpSpPr>
        <p:sp>
          <p:nvSpPr>
            <p:cNvPr id="559112"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3"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grid.numRows</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59114"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the number of rows in the grid.  </a:t>
              </a:r>
              <a:endParaRPr lang="en-US" sz="1800" b="0" dirty="0">
                <a:solidFill>
                  <a:srgbClr val="000000"/>
                </a:solidFill>
              </a:endParaRPr>
            </a:p>
          </p:txBody>
        </p:sp>
      </p:grpSp>
      <p:grpSp>
        <p:nvGrpSpPr>
          <p:cNvPr id="4" name="Group 11"/>
          <p:cNvGrpSpPr>
            <a:grpSpLocks/>
          </p:cNvGrpSpPr>
          <p:nvPr/>
        </p:nvGrpSpPr>
        <p:grpSpPr bwMode="auto">
          <a:xfrm>
            <a:off x="495300" y="2532888"/>
            <a:ext cx="8153400" cy="674688"/>
            <a:chOff x="288" y="1927"/>
            <a:chExt cx="5136" cy="425"/>
          </a:xfrm>
        </p:grpSpPr>
        <p:sp>
          <p:nvSpPr>
            <p:cNvPr id="559116"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7" name="Text Box 13"/>
            <p:cNvSpPr txBox="1">
              <a:spLocks noChangeArrowheads="1"/>
            </p:cNvSpPr>
            <p:nvPr/>
          </p:nvSpPr>
          <p:spPr bwMode="auto">
            <a:xfrm>
              <a:off x="384" y="1927"/>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grid.numCols</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59118"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the number of columns in the grid.</a:t>
              </a:r>
              <a:endParaRPr lang="en-US" sz="1800" b="0" dirty="0">
                <a:solidFill>
                  <a:srgbClr val="000000"/>
                </a:solidFill>
              </a:endParaRPr>
            </a:p>
          </p:txBody>
        </p:sp>
      </p:grpSp>
      <p:grpSp>
        <p:nvGrpSpPr>
          <p:cNvPr id="5" name="Group 19"/>
          <p:cNvGrpSpPr>
            <a:grpSpLocks/>
          </p:cNvGrpSpPr>
          <p:nvPr/>
        </p:nvGrpSpPr>
        <p:grpSpPr bwMode="auto">
          <a:xfrm>
            <a:off x="495300" y="4471416"/>
            <a:ext cx="8153400" cy="674688"/>
            <a:chOff x="288" y="1511"/>
            <a:chExt cx="5136" cy="425"/>
          </a:xfrm>
        </p:grpSpPr>
        <p:sp>
          <p:nvSpPr>
            <p:cNvPr id="559124" name="Rectangle 20"/>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5" name="Text Box 21"/>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inBounds(row</a:t>
              </a:r>
              <a:r>
                <a:rPr lang="en-US" sz="2000" dirty="0" smtClean="0">
                  <a:solidFill>
                    <a:srgbClr val="000000"/>
                  </a:solidFill>
                  <a:latin typeface="Courier New" charset="0"/>
                </a:rPr>
                <a:t>, </a:t>
              </a:r>
              <a:r>
                <a:rPr lang="en-US" sz="2000" dirty="0" err="1" smtClean="0">
                  <a:solidFill>
                    <a:srgbClr val="000000"/>
                  </a:solidFill>
                  <a:latin typeface="Courier New" charset="0"/>
                </a:rPr>
                <a:t>col</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59126" name="Text Box 22"/>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Returns </a:t>
              </a:r>
              <a:r>
                <a:rPr lang="en-US" sz="1600" dirty="0" smtClean="0">
                  <a:solidFill>
                    <a:srgbClr val="000000"/>
                  </a:solidFill>
                  <a:latin typeface="Courier New" charset="0"/>
                </a:rPr>
                <a:t>true</a:t>
              </a:r>
              <a:r>
                <a:rPr lang="en-US" sz="1800" b="0" dirty="0" smtClean="0">
                  <a:solidFill>
                    <a:srgbClr val="000000"/>
                  </a:solidFill>
                </a:rPr>
                <a:t> if the specified row and column position is within the grid.</a:t>
              </a:r>
              <a:endParaRPr lang="en-US" sz="1800" b="0" dirty="0">
                <a:solidFill>
                  <a:srgbClr val="000000"/>
                </a:solidFill>
              </a:endParaRPr>
            </a:p>
          </p:txBody>
        </p:sp>
      </p:grpSp>
      <p:grpSp>
        <p:nvGrpSpPr>
          <p:cNvPr id="6" name="Group 11"/>
          <p:cNvGrpSpPr>
            <a:grpSpLocks/>
          </p:cNvGrpSpPr>
          <p:nvPr/>
        </p:nvGrpSpPr>
        <p:grpSpPr bwMode="auto">
          <a:xfrm>
            <a:off x="495300" y="3172968"/>
            <a:ext cx="8153400" cy="862013"/>
            <a:chOff x="288" y="1927"/>
            <a:chExt cx="5136" cy="543"/>
          </a:xfrm>
        </p:grpSpPr>
        <p:sp>
          <p:nvSpPr>
            <p:cNvPr id="32"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33" name="Text Box 13"/>
            <p:cNvSpPr txBox="1">
              <a:spLocks noChangeArrowheads="1"/>
            </p:cNvSpPr>
            <p:nvPr/>
          </p:nvSpPr>
          <p:spPr bwMode="auto">
            <a:xfrm>
              <a:off x="384" y="1927"/>
              <a:ext cx="4944" cy="54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grid[i][j</a:t>
              </a:r>
              <a:r>
                <a:rPr lang="en-US" sz="2000" dirty="0" smtClean="0">
                  <a:solidFill>
                    <a:srgbClr val="000000"/>
                  </a:solidFill>
                  <a:latin typeface="Courier New" charset="0"/>
                </a:rPr>
                <a:t>]</a:t>
              </a:r>
            </a:p>
            <a:p>
              <a:pPr>
                <a:spcBef>
                  <a:spcPct val="50000"/>
                </a:spcBef>
              </a:pPr>
              <a:endParaRPr lang="en-US" sz="2000" dirty="0">
                <a:solidFill>
                  <a:srgbClr val="000000"/>
                </a:solidFill>
                <a:latin typeface="Courier New" charset="0"/>
              </a:endParaRPr>
            </a:p>
          </p:txBody>
        </p:sp>
        <p:sp>
          <p:nvSpPr>
            <p:cNvPr id="34"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Selects the element in the </a:t>
              </a:r>
              <a:r>
                <a:rPr lang="en-US" sz="1600" dirty="0" err="1" smtClean="0">
                  <a:solidFill>
                    <a:srgbClr val="000000"/>
                  </a:solidFill>
                  <a:latin typeface="Courier New" charset="0"/>
                </a:rPr>
                <a:t>i</a:t>
              </a:r>
              <a:r>
                <a:rPr lang="en-US" sz="1800" b="0" baseline="30000" dirty="0" err="1" smtClean="0">
                  <a:solidFill>
                    <a:srgbClr val="000000"/>
                  </a:solidFill>
                </a:rPr>
                <a:t>th</a:t>
              </a:r>
              <a:r>
                <a:rPr lang="en-US" sz="1800" b="0" dirty="0" smtClean="0">
                  <a:solidFill>
                    <a:srgbClr val="000000"/>
                  </a:solidFill>
                </a:rPr>
                <a:t> row and </a:t>
              </a:r>
              <a:r>
                <a:rPr lang="en-US" sz="1600" dirty="0" err="1" smtClean="0">
                  <a:solidFill>
                    <a:srgbClr val="000000"/>
                  </a:solidFill>
                  <a:latin typeface="Courier New" charset="0"/>
                </a:rPr>
                <a:t>j</a:t>
              </a:r>
              <a:r>
                <a:rPr lang="en-US" sz="1800" b="0" baseline="30000" dirty="0" err="1" smtClean="0">
                  <a:solidFill>
                    <a:srgbClr val="000000"/>
                  </a:solidFill>
                </a:rPr>
                <a:t>th</a:t>
              </a:r>
              <a:r>
                <a:rPr lang="en-US" sz="1800" b="0" dirty="0" smtClean="0">
                  <a:solidFill>
                    <a:srgbClr val="000000"/>
                  </a:solidFill>
                </a:rPr>
                <a:t> column.</a:t>
              </a:r>
              <a:endParaRPr lang="en-US" sz="1800" b="0" dirty="0">
                <a:solidFill>
                  <a:srgbClr val="000000"/>
                </a:solidFill>
              </a:endParaRPr>
            </a:p>
          </p:txBody>
        </p:sp>
      </p:grpSp>
      <p:grpSp>
        <p:nvGrpSpPr>
          <p:cNvPr id="7" name="Group 15"/>
          <p:cNvGrpSpPr>
            <a:grpSpLocks/>
          </p:cNvGrpSpPr>
          <p:nvPr/>
        </p:nvGrpSpPr>
        <p:grpSpPr bwMode="auto">
          <a:xfrm>
            <a:off x="495300" y="3836337"/>
            <a:ext cx="8153400" cy="862013"/>
            <a:chOff x="288" y="1103"/>
            <a:chExt cx="5136" cy="543"/>
          </a:xfrm>
        </p:grpSpPr>
        <p:sp>
          <p:nvSpPr>
            <p:cNvPr id="559120" name="Rectangle 16"/>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1" name="Text Box 17"/>
            <p:cNvSpPr txBox="1">
              <a:spLocks noChangeArrowheads="1"/>
            </p:cNvSpPr>
            <p:nvPr/>
          </p:nvSpPr>
          <p:spPr bwMode="auto">
            <a:xfrm>
              <a:off x="384" y="1103"/>
              <a:ext cx="4944" cy="54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resize(nrows</a:t>
              </a:r>
              <a:r>
                <a:rPr lang="en-US" sz="2000" dirty="0" smtClean="0">
                  <a:solidFill>
                    <a:srgbClr val="000000"/>
                  </a:solidFill>
                  <a:latin typeface="Courier New" charset="0"/>
                </a:rPr>
                <a:t>, </a:t>
              </a:r>
              <a:r>
                <a:rPr lang="en-US" sz="2000" dirty="0" err="1" smtClean="0">
                  <a:solidFill>
                    <a:srgbClr val="000000"/>
                  </a:solidFill>
                  <a:latin typeface="Courier New" charset="0"/>
                </a:rPr>
                <a:t>ncols</a:t>
              </a:r>
              <a:r>
                <a:rPr lang="en-US" sz="2000" dirty="0" smtClean="0">
                  <a:solidFill>
                    <a:srgbClr val="000000"/>
                  </a:solidFill>
                  <a:latin typeface="Courier New" charset="0"/>
                </a:rPr>
                <a:t>)</a:t>
              </a:r>
            </a:p>
            <a:p>
              <a:pPr>
                <a:spcBef>
                  <a:spcPct val="50000"/>
                </a:spcBef>
              </a:pPr>
              <a:endParaRPr lang="en-US" sz="2000" dirty="0">
                <a:solidFill>
                  <a:srgbClr val="000000"/>
                </a:solidFill>
                <a:latin typeface="Courier New" charset="0"/>
              </a:endParaRPr>
            </a:p>
          </p:txBody>
        </p:sp>
        <p:sp>
          <p:nvSpPr>
            <p:cNvPr id="559122" name="Text Box 18"/>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Changes the dimensions of the grid and clears any previous contents.</a:t>
              </a:r>
              <a:endParaRPr lang="en-US" sz="1800" b="0" dirty="0">
                <a:solidFill>
                  <a:srgbClr val="000000"/>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8499" name="Rectangle 3"/>
          <p:cNvSpPr>
            <a:spLocks noGrp="1" noChangeArrowheads="1"/>
          </p:cNvSpPr>
          <p:nvPr>
            <p:ph type="title"/>
          </p:nvPr>
        </p:nvSpPr>
        <p:spPr>
          <a:xfrm>
            <a:off x="0" y="76200"/>
            <a:ext cx="9144000" cy="1143000"/>
          </a:xfrm>
          <a:ln/>
        </p:spPr>
        <p:txBody>
          <a:bodyPr/>
          <a:lstStyle/>
          <a:p>
            <a:r>
              <a:rPr lang="en-US" sz="4000" dirty="0">
                <a:solidFill>
                  <a:srgbClr val="FF0000"/>
                </a:solidFill>
              </a:rPr>
              <a:t>The Stack Metaphor</a:t>
            </a:r>
          </a:p>
        </p:txBody>
      </p:sp>
      <p:pic>
        <p:nvPicPr>
          <p:cNvPr id="618498" name="Picture 2" descr="PurplePlate"/>
          <p:cNvPicPr>
            <a:picLocks noChangeAspect="1" noChangeArrowheads="1"/>
          </p:cNvPicPr>
          <p:nvPr/>
        </p:nvPicPr>
        <p:blipFill>
          <a:blip r:embed="rId3"/>
          <a:srcRect/>
          <a:stretch>
            <a:fillRect/>
          </a:stretch>
        </p:blipFill>
        <p:spPr bwMode="auto">
          <a:xfrm>
            <a:off x="6376988" y="2082800"/>
            <a:ext cx="1763712" cy="271463"/>
          </a:xfrm>
          <a:prstGeom prst="rect">
            <a:avLst/>
          </a:prstGeom>
          <a:noFill/>
        </p:spPr>
      </p:pic>
      <p:pic>
        <p:nvPicPr>
          <p:cNvPr id="618500" name="Picture 4" descr="StackBackground"/>
          <p:cNvPicPr>
            <a:picLocks noChangeAspect="1" noChangeArrowheads="1"/>
          </p:cNvPicPr>
          <p:nvPr/>
        </p:nvPicPr>
        <p:blipFill>
          <a:blip r:embed="rId4"/>
          <a:srcRect/>
          <a:stretch>
            <a:fillRect/>
          </a:stretch>
        </p:blipFill>
        <p:spPr bwMode="auto">
          <a:xfrm>
            <a:off x="6248400" y="2352675"/>
            <a:ext cx="2057400" cy="3175000"/>
          </a:xfrm>
          <a:prstGeom prst="rect">
            <a:avLst/>
          </a:prstGeom>
          <a:noFill/>
        </p:spPr>
      </p:pic>
      <p:grpSp>
        <p:nvGrpSpPr>
          <p:cNvPr id="2" name="Group 5"/>
          <p:cNvGrpSpPr>
            <a:grpSpLocks/>
          </p:cNvGrpSpPr>
          <p:nvPr/>
        </p:nvGrpSpPr>
        <p:grpSpPr bwMode="auto">
          <a:xfrm>
            <a:off x="6376988" y="1803400"/>
            <a:ext cx="1763712" cy="550863"/>
            <a:chOff x="4017" y="1128"/>
            <a:chExt cx="1111" cy="347"/>
          </a:xfrm>
        </p:grpSpPr>
        <p:pic>
          <p:nvPicPr>
            <p:cNvPr id="618502" name="Picture 6" descr="BluePlate"/>
            <p:cNvPicPr>
              <a:picLocks noChangeAspect="1" noChangeArrowheads="1"/>
            </p:cNvPicPr>
            <p:nvPr/>
          </p:nvPicPr>
          <p:blipFill>
            <a:blip r:embed="rId5"/>
            <a:srcRect/>
            <a:stretch>
              <a:fillRect/>
            </a:stretch>
          </p:blipFill>
          <p:spPr bwMode="auto">
            <a:xfrm>
              <a:off x="4017" y="1128"/>
              <a:ext cx="1111" cy="171"/>
            </a:xfrm>
            <a:prstGeom prst="rect">
              <a:avLst/>
            </a:prstGeom>
            <a:noFill/>
          </p:spPr>
        </p:pic>
        <p:pic>
          <p:nvPicPr>
            <p:cNvPr id="618503" name="Picture 7" descr="PurplePlate"/>
            <p:cNvPicPr>
              <a:picLocks noChangeAspect="1" noChangeArrowheads="1"/>
            </p:cNvPicPr>
            <p:nvPr/>
          </p:nvPicPr>
          <p:blipFill>
            <a:blip r:embed="rId3"/>
            <a:srcRect/>
            <a:stretch>
              <a:fillRect/>
            </a:stretch>
          </p:blipFill>
          <p:spPr bwMode="auto">
            <a:xfrm>
              <a:off x="4017" y="1304"/>
              <a:ext cx="1111" cy="171"/>
            </a:xfrm>
            <a:prstGeom prst="rect">
              <a:avLst/>
            </a:prstGeom>
            <a:noFill/>
          </p:spPr>
        </p:pic>
      </p:grpSp>
      <p:sp>
        <p:nvSpPr>
          <p:cNvPr id="618504" name="Rectangle 8"/>
          <p:cNvSpPr>
            <a:spLocks noChangeArrowheads="1"/>
          </p:cNvSpPr>
          <p:nvPr/>
        </p:nvSpPr>
        <p:spPr bwMode="auto">
          <a:xfrm>
            <a:off x="482600" y="1371600"/>
            <a:ext cx="5232400" cy="51816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A </a:t>
            </a:r>
            <a:r>
              <a:rPr lang="en-US" sz="2400" i="1" dirty="0">
                <a:solidFill>
                  <a:srgbClr val="000000"/>
                </a:solidFill>
              </a:rPr>
              <a:t>stack</a:t>
            </a:r>
            <a:r>
              <a:rPr lang="en-US" sz="2400" b="0" i="1" dirty="0">
                <a:solidFill>
                  <a:srgbClr val="000000"/>
                </a:solidFill>
              </a:rPr>
              <a:t> </a:t>
            </a:r>
            <a:r>
              <a:rPr lang="en-US" sz="2400" b="0" dirty="0">
                <a:solidFill>
                  <a:srgbClr val="000000"/>
                </a:solidFill>
              </a:rPr>
              <a:t>is a data structure in which  the elements are accessible only in a </a:t>
            </a:r>
            <a:r>
              <a:rPr lang="en-US" sz="2400" i="1" dirty="0">
                <a:solidFill>
                  <a:srgbClr val="000000"/>
                </a:solidFill>
              </a:rPr>
              <a:t>last-in/first-out </a:t>
            </a:r>
            <a:r>
              <a:rPr lang="en-US" sz="2400" b="0" dirty="0">
                <a:solidFill>
                  <a:srgbClr val="000000"/>
                </a:solidFill>
              </a:rPr>
              <a:t>order.</a:t>
            </a:r>
          </a:p>
          <a:p>
            <a:pPr marL="342900" indent="-342900" algn="just">
              <a:lnSpc>
                <a:spcPct val="85000"/>
              </a:lnSpc>
              <a:spcAft>
                <a:spcPct val="50000"/>
              </a:spcAft>
              <a:buFontTx/>
              <a:buChar char="•"/>
            </a:pPr>
            <a:r>
              <a:rPr lang="en-US" sz="2400" b="0" dirty="0">
                <a:solidFill>
                  <a:srgbClr val="000000"/>
                </a:solidFill>
              </a:rPr>
              <a:t>The fundamental operations on a stack are </a:t>
            </a:r>
            <a:r>
              <a:rPr lang="en-US" sz="2000" dirty="0">
                <a:solidFill>
                  <a:srgbClr val="000000"/>
                </a:solidFill>
                <a:latin typeface="Courier New" charset="0"/>
              </a:rPr>
              <a:t>push</a:t>
            </a:r>
            <a:r>
              <a:rPr lang="en-US" sz="2400" b="0" dirty="0">
                <a:solidFill>
                  <a:srgbClr val="000000"/>
                </a:solidFill>
              </a:rPr>
              <a:t>, which adds a new value to the top of the stack, and </a:t>
            </a:r>
            <a:r>
              <a:rPr lang="en-US" sz="2000" dirty="0">
                <a:solidFill>
                  <a:srgbClr val="000000"/>
                </a:solidFill>
                <a:latin typeface="Courier New" charset="0"/>
              </a:rPr>
              <a:t>pop</a:t>
            </a:r>
            <a:r>
              <a:rPr lang="en-US" sz="2400" b="0" dirty="0">
                <a:solidFill>
                  <a:srgbClr val="000000"/>
                </a:solidFill>
              </a:rPr>
              <a:t>, which removes and returns the top value.</a:t>
            </a:r>
          </a:p>
          <a:p>
            <a:pPr marL="342900" indent="-342900" algn="just">
              <a:lnSpc>
                <a:spcPct val="85000"/>
              </a:lnSpc>
              <a:spcAft>
                <a:spcPct val="50000"/>
              </a:spcAft>
              <a:buFontTx/>
              <a:buChar char="•"/>
            </a:pPr>
            <a:r>
              <a:rPr lang="en-US" sz="2400" b="0" dirty="0">
                <a:solidFill>
                  <a:srgbClr val="000000"/>
                </a:solidFill>
              </a:rPr>
              <a:t>One of the most common metaphors for the stack concept is a spring-loaded storage tray for dishes.  Adding a new dish to the stack pushes any previous dishes downward.  Taking the top dish away allows the dishes to pop back up.</a:t>
            </a:r>
          </a:p>
        </p:txBody>
      </p:sp>
      <p:pic>
        <p:nvPicPr>
          <p:cNvPr id="618505" name="Picture 9" descr="CoilSpring"/>
          <p:cNvPicPr>
            <a:picLocks noChangeAspect="1" noChangeArrowheads="1"/>
          </p:cNvPicPr>
          <p:nvPr/>
        </p:nvPicPr>
        <p:blipFill>
          <a:blip r:embed="rId6"/>
          <a:srcRect/>
          <a:stretch>
            <a:fillRect/>
          </a:stretch>
        </p:blipFill>
        <p:spPr bwMode="auto">
          <a:xfrm>
            <a:off x="6705600" y="2884488"/>
            <a:ext cx="1155700" cy="2616200"/>
          </a:xfrm>
          <a:prstGeom prst="rect">
            <a:avLst/>
          </a:prstGeom>
          <a:noFill/>
        </p:spPr>
      </p:pic>
      <p:pic>
        <p:nvPicPr>
          <p:cNvPr id="618506" name="Picture 10" descr="BBP"/>
          <p:cNvPicPr>
            <a:picLocks noChangeAspect="1" noChangeArrowheads="1"/>
          </p:cNvPicPr>
          <p:nvPr/>
        </p:nvPicPr>
        <p:blipFill>
          <a:blip r:embed="rId7"/>
          <a:srcRect/>
          <a:stretch>
            <a:fillRect/>
          </a:stretch>
        </p:blipFill>
        <p:spPr bwMode="auto">
          <a:xfrm>
            <a:off x="6376988" y="2082800"/>
            <a:ext cx="1763712" cy="271463"/>
          </a:xfrm>
          <a:prstGeom prst="rect">
            <a:avLst/>
          </a:prstGeom>
          <a:noFill/>
        </p:spPr>
      </p:pic>
      <p:grpSp>
        <p:nvGrpSpPr>
          <p:cNvPr id="3" name="Group 11"/>
          <p:cNvGrpSpPr>
            <a:grpSpLocks/>
          </p:cNvGrpSpPr>
          <p:nvPr/>
        </p:nvGrpSpPr>
        <p:grpSpPr bwMode="auto">
          <a:xfrm>
            <a:off x="6376988" y="1803400"/>
            <a:ext cx="1763712" cy="550863"/>
            <a:chOff x="4017" y="1128"/>
            <a:chExt cx="1111" cy="347"/>
          </a:xfrm>
        </p:grpSpPr>
        <p:pic>
          <p:nvPicPr>
            <p:cNvPr id="618508" name="Picture 12" descr="GreenPlate"/>
            <p:cNvPicPr>
              <a:picLocks noChangeAspect="1" noChangeArrowheads="1"/>
            </p:cNvPicPr>
            <p:nvPr/>
          </p:nvPicPr>
          <p:blipFill>
            <a:blip r:embed="rId8"/>
            <a:srcRect/>
            <a:stretch>
              <a:fillRect/>
            </a:stretch>
          </p:blipFill>
          <p:spPr bwMode="auto">
            <a:xfrm>
              <a:off x="4017" y="1128"/>
              <a:ext cx="1111" cy="171"/>
            </a:xfrm>
            <a:prstGeom prst="rect">
              <a:avLst/>
            </a:prstGeom>
            <a:noFill/>
          </p:spPr>
        </p:pic>
        <p:pic>
          <p:nvPicPr>
            <p:cNvPr id="618509" name="Picture 13" descr="BBP"/>
            <p:cNvPicPr>
              <a:picLocks noChangeAspect="1" noChangeArrowheads="1"/>
            </p:cNvPicPr>
            <p:nvPr/>
          </p:nvPicPr>
          <p:blipFill>
            <a:blip r:embed="rId7"/>
            <a:srcRect/>
            <a:stretch>
              <a:fillRect/>
            </a:stretch>
          </p:blipFill>
          <p:spPr bwMode="auto">
            <a:xfrm>
              <a:off x="4017" y="1304"/>
              <a:ext cx="1111" cy="171"/>
            </a:xfrm>
            <a:prstGeom prst="rect">
              <a:avLst/>
            </a:prstGeom>
            <a:noFill/>
          </p:spPr>
        </p:pic>
      </p:grpSp>
      <p:pic>
        <p:nvPicPr>
          <p:cNvPr id="618510" name="Picture 14" descr="GBP"/>
          <p:cNvPicPr>
            <a:picLocks noChangeAspect="1" noChangeArrowheads="1"/>
          </p:cNvPicPr>
          <p:nvPr/>
        </p:nvPicPr>
        <p:blipFill>
          <a:blip r:embed="rId9"/>
          <a:srcRect/>
          <a:stretch>
            <a:fillRect/>
          </a:stretch>
        </p:blipFill>
        <p:spPr bwMode="auto">
          <a:xfrm>
            <a:off x="6376988" y="2082800"/>
            <a:ext cx="1763712" cy="271463"/>
          </a:xfrm>
          <a:prstGeom prst="rect">
            <a:avLst/>
          </a:prstGeom>
          <a:noFill/>
        </p:spPr>
      </p:pic>
      <p:sp>
        <p:nvSpPr>
          <p:cNvPr id="618511" name="Rectangle 15"/>
          <p:cNvSpPr>
            <a:spLocks noChangeArrowheads="1"/>
          </p:cNvSpPr>
          <p:nvPr/>
        </p:nvSpPr>
        <p:spPr bwMode="auto">
          <a:xfrm>
            <a:off x="6172200" y="5537201"/>
            <a:ext cx="2209800" cy="1320800"/>
          </a:xfrm>
          <a:prstGeom prst="rect">
            <a:avLst/>
          </a:prstGeom>
          <a:solidFill>
            <a:srgbClr val="CCFFFF"/>
          </a:solidFill>
          <a:ln w="9525">
            <a:solidFill>
              <a:srgbClr val="CCFFFF"/>
            </a:solidFill>
            <a:miter lim="800000"/>
            <a:headEnd/>
            <a:tailEnd/>
          </a:ln>
          <a:effectLst/>
        </p:spPr>
        <p:txBody>
          <a:bodyPr wrap="none" anchor="ctr">
            <a:prstTxWarp prst="textNoShape">
              <a:avLst/>
            </a:prstTxWarp>
          </a:bodyPr>
          <a:lstStyle/>
          <a:p>
            <a:endParaRPr lang="en-US">
              <a:solidFill>
                <a:srgbClr val="000000"/>
              </a:solidFill>
            </a:endParaRPr>
          </a:p>
        </p:txBody>
      </p:sp>
      <p:pic>
        <p:nvPicPr>
          <p:cNvPr id="618523" name="Picture 27" descr="BluePlate"/>
          <p:cNvPicPr>
            <a:picLocks noChangeAspect="1" noChangeArrowheads="1"/>
          </p:cNvPicPr>
          <p:nvPr/>
        </p:nvPicPr>
        <p:blipFill>
          <a:blip r:embed="rId5"/>
          <a:srcRect/>
          <a:stretch>
            <a:fillRect/>
          </a:stretch>
        </p:blipFill>
        <p:spPr bwMode="auto">
          <a:xfrm>
            <a:off x="6375400" y="2362200"/>
            <a:ext cx="1763713" cy="271463"/>
          </a:xfrm>
          <a:prstGeom prst="rect">
            <a:avLst/>
          </a:prstGeom>
          <a:noFill/>
        </p:spPr>
      </p:pic>
      <p:pic>
        <p:nvPicPr>
          <p:cNvPr id="618521" name="Picture 25" descr="PurplePlate"/>
          <p:cNvPicPr>
            <a:picLocks noChangeAspect="1" noChangeArrowheads="1"/>
          </p:cNvPicPr>
          <p:nvPr/>
        </p:nvPicPr>
        <p:blipFill>
          <a:blip r:embed="rId3"/>
          <a:srcRect/>
          <a:stretch>
            <a:fillRect/>
          </a:stretch>
        </p:blipFill>
        <p:spPr bwMode="auto">
          <a:xfrm>
            <a:off x="6388100" y="2616200"/>
            <a:ext cx="1763713" cy="271463"/>
          </a:xfrm>
          <a:prstGeom prst="rect">
            <a:avLst/>
          </a:prstGeom>
          <a:noFill/>
        </p:spPr>
      </p:pic>
      <p:pic>
        <p:nvPicPr>
          <p:cNvPr id="618512" name="Picture 16" descr="StackSidePanel"/>
          <p:cNvPicPr>
            <a:picLocks noChangeArrowheads="1"/>
          </p:cNvPicPr>
          <p:nvPr/>
        </p:nvPicPr>
        <p:blipFill>
          <a:blip r:embed="rId10"/>
          <a:srcRect/>
          <a:stretch>
            <a:fillRect/>
          </a:stretch>
        </p:blipFill>
        <p:spPr bwMode="auto">
          <a:xfrm>
            <a:off x="8140700" y="2346325"/>
            <a:ext cx="165100" cy="3181350"/>
          </a:xfrm>
          <a:prstGeom prst="rect">
            <a:avLst/>
          </a:prstGeom>
          <a:noFill/>
        </p:spPr>
      </p:pic>
      <p:pic>
        <p:nvPicPr>
          <p:cNvPr id="618513" name="Picture 17" descr="StackSidePanel"/>
          <p:cNvPicPr>
            <a:picLocks noChangeArrowheads="1"/>
          </p:cNvPicPr>
          <p:nvPr/>
        </p:nvPicPr>
        <p:blipFill>
          <a:blip r:embed="rId10"/>
          <a:srcRect/>
          <a:stretch>
            <a:fillRect/>
          </a:stretch>
        </p:blipFill>
        <p:spPr bwMode="auto">
          <a:xfrm>
            <a:off x="6248400" y="2346325"/>
            <a:ext cx="165100" cy="3181350"/>
          </a:xfrm>
          <a:prstGeom prst="rect">
            <a:avLst/>
          </a:prstGeom>
          <a:noFill/>
        </p:spPr>
      </p:pic>
      <p:pic>
        <p:nvPicPr>
          <p:cNvPr id="618524" name="Picture 28" descr="StackDoor"/>
          <p:cNvPicPr>
            <a:picLocks noChangeArrowheads="1"/>
          </p:cNvPicPr>
          <p:nvPr/>
        </p:nvPicPr>
        <p:blipFill>
          <a:blip r:embed="rId11"/>
          <a:srcRect/>
          <a:stretch>
            <a:fillRect/>
          </a:stretch>
        </p:blipFill>
        <p:spPr bwMode="auto">
          <a:xfrm>
            <a:off x="6388100" y="2346325"/>
            <a:ext cx="1773238" cy="31813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8504">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499"/>
                                          </p:stCondLst>
                                        </p:cTn>
                                        <p:tgtEl>
                                          <p:spTgt spid="6185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499"/>
                                          </p:stCondLst>
                                        </p:cTn>
                                        <p:tgtEl>
                                          <p:spTgt spid="6185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499"/>
                                          </p:stCondLst>
                                        </p:cTn>
                                        <p:tgtEl>
                                          <p:spTgt spid="618524"/>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6185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85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85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85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84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par>
                          <p:cTn id="35" fill="hold">
                            <p:stCondLst>
                              <p:cond delay="0"/>
                            </p:stCondLst>
                            <p:childTnLst>
                              <p:par>
                                <p:cTn id="36" presetID="1" presetClass="exit" presetSubtype="0" fill="hold" nodeType="afterEffect">
                                  <p:stCondLst>
                                    <p:cond delay="0"/>
                                  </p:stCondLst>
                                  <p:childTnLst>
                                    <p:set>
                                      <p:cBhvr>
                                        <p:cTn id="37" dur="1" fill="hold">
                                          <p:stCondLst>
                                            <p:cond delay="0"/>
                                          </p:stCondLst>
                                        </p:cTn>
                                        <p:tgtEl>
                                          <p:spTgt spid="618498"/>
                                        </p:tgtEl>
                                        <p:attrNameLst>
                                          <p:attrName>style.visibility</p:attrName>
                                        </p:attrNameLst>
                                      </p:cBhvr>
                                      <p:to>
                                        <p:strVal val="hidden"/>
                                      </p:to>
                                    </p:set>
                                  </p:childTnLst>
                                </p:cTn>
                              </p:par>
                            </p:childTnLst>
                          </p:cTn>
                        </p:par>
                        <p:par>
                          <p:cTn id="38" fill="hold">
                            <p:stCondLst>
                              <p:cond delay="0"/>
                            </p:stCondLst>
                            <p:childTnLst>
                              <p:par>
                                <p:cTn id="39" presetID="7" presetClass="exit" presetSubtype="4" fill="hold" nodeType="afterEffect">
                                  <p:stCondLst>
                                    <p:cond delay="0"/>
                                  </p:stCondLst>
                                  <p:childTnLst>
                                    <p:anim calcmode="lin" valueType="num">
                                      <p:cBhvr additive="base">
                                        <p:cTn id="40" dur="5000"/>
                                        <p:tgtEl>
                                          <p:spTgt spid="2"/>
                                        </p:tgtEl>
                                        <p:attrNameLst>
                                          <p:attrName>ppt_x</p:attrName>
                                        </p:attrNameLst>
                                      </p:cBhvr>
                                      <p:tavLst>
                                        <p:tav tm="0">
                                          <p:val>
                                            <p:strVal val="ppt_x"/>
                                          </p:val>
                                        </p:tav>
                                        <p:tav tm="100000">
                                          <p:val>
                                            <p:strVal val="ppt_x"/>
                                          </p:val>
                                        </p:tav>
                                      </p:tavLst>
                                    </p:anim>
                                    <p:anim calcmode="lin" valueType="num">
                                      <p:cBhvr additive="base">
                                        <p:cTn id="41" dur="5000"/>
                                        <p:tgtEl>
                                          <p:spTgt spid="2"/>
                                        </p:tgtEl>
                                        <p:attrNameLst>
                                          <p:attrName>ppt_y</p:attrName>
                                        </p:attrNameLst>
                                      </p:cBhvr>
                                      <p:tavLst>
                                        <p:tav tm="0">
                                          <p:val>
                                            <p:strVal val="ppt_y"/>
                                          </p:val>
                                        </p:tav>
                                        <p:tav tm="100000">
                                          <p:val>
                                            <p:strVal val="1+ppt_h/2"/>
                                          </p:val>
                                        </p:tav>
                                      </p:tavLst>
                                    </p:anim>
                                    <p:set>
                                      <p:cBhvr>
                                        <p:cTn id="42" dur="1" fill="hold">
                                          <p:stCondLst>
                                            <p:cond delay="4999"/>
                                          </p:stCondLst>
                                        </p:cTn>
                                        <p:tgtEl>
                                          <p:spTgt spid="2"/>
                                        </p:tgtEl>
                                        <p:attrNameLst>
                                          <p:attrName>style.visibility</p:attrName>
                                        </p:attrNameLst>
                                      </p:cBhvr>
                                      <p:to>
                                        <p:strVal val="hidden"/>
                                      </p:to>
                                    </p:set>
                                  </p:childTnLst>
                                </p:cTn>
                              </p:par>
                              <p:par>
                                <p:cTn id="43" presetID="1" presetClass="entr" presetSubtype="0" fill="hold" nodeType="withEffect">
                                  <p:stCondLst>
                                    <p:cond delay="200"/>
                                  </p:stCondLst>
                                  <p:childTnLst>
                                    <p:set>
                                      <p:cBhvr>
                                        <p:cTn id="44" dur="1" fill="hold">
                                          <p:stCondLst>
                                            <p:cond delay="0"/>
                                          </p:stCondLst>
                                        </p:cTn>
                                        <p:tgtEl>
                                          <p:spTgt spid="61850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3"/>
                                        </p:tgtEl>
                                        <p:attrNameLst>
                                          <p:attrName>style.visibility</p:attrName>
                                        </p:attrNameLst>
                                      </p:cBhvr>
                                      <p:to>
                                        <p:strVal val="visible"/>
                                      </p:to>
                                    </p:set>
                                  </p:childTnLst>
                                </p:cTn>
                              </p:par>
                            </p:childTnLst>
                          </p:cTn>
                        </p:par>
                        <p:par>
                          <p:cTn id="49" fill="hold">
                            <p:stCondLst>
                              <p:cond delay="500"/>
                            </p:stCondLst>
                            <p:childTnLst>
                              <p:par>
                                <p:cTn id="50" presetID="1" presetClass="exit" presetSubtype="0" fill="hold" nodeType="afterEffect">
                                  <p:stCondLst>
                                    <p:cond delay="0"/>
                                  </p:stCondLst>
                                  <p:childTnLst>
                                    <p:set>
                                      <p:cBhvr>
                                        <p:cTn id="51" dur="1" fill="hold">
                                          <p:stCondLst>
                                            <p:cond delay="0"/>
                                          </p:stCondLst>
                                        </p:cTn>
                                        <p:tgtEl>
                                          <p:spTgt spid="618506"/>
                                        </p:tgtEl>
                                        <p:attrNameLst>
                                          <p:attrName>style.visibility</p:attrName>
                                        </p:attrNameLst>
                                      </p:cBhvr>
                                      <p:to>
                                        <p:strVal val="hidden"/>
                                      </p:to>
                                    </p:set>
                                  </p:childTnLst>
                                </p:cTn>
                              </p:par>
                            </p:childTnLst>
                          </p:cTn>
                        </p:par>
                        <p:par>
                          <p:cTn id="52" fill="hold">
                            <p:stCondLst>
                              <p:cond delay="500"/>
                            </p:stCondLst>
                            <p:childTnLst>
                              <p:par>
                                <p:cTn id="53" presetID="7" presetClass="exit" presetSubtype="4" fill="hold" nodeType="afterEffect">
                                  <p:stCondLst>
                                    <p:cond delay="0"/>
                                  </p:stCondLst>
                                  <p:childTnLst>
                                    <p:anim calcmode="lin" valueType="num">
                                      <p:cBhvr additive="base">
                                        <p:cTn id="54" dur="5000"/>
                                        <p:tgtEl>
                                          <p:spTgt spid="3"/>
                                        </p:tgtEl>
                                        <p:attrNameLst>
                                          <p:attrName>ppt_x</p:attrName>
                                        </p:attrNameLst>
                                      </p:cBhvr>
                                      <p:tavLst>
                                        <p:tav tm="0">
                                          <p:val>
                                            <p:strVal val="ppt_x"/>
                                          </p:val>
                                        </p:tav>
                                        <p:tav tm="100000">
                                          <p:val>
                                            <p:strVal val="ppt_x"/>
                                          </p:val>
                                        </p:tav>
                                      </p:tavLst>
                                    </p:anim>
                                    <p:anim calcmode="lin" valueType="num">
                                      <p:cBhvr additive="base">
                                        <p:cTn id="55" dur="5000"/>
                                        <p:tgtEl>
                                          <p:spTgt spid="3"/>
                                        </p:tgtEl>
                                        <p:attrNameLst>
                                          <p:attrName>ppt_y</p:attrName>
                                        </p:attrNameLst>
                                      </p:cBhvr>
                                      <p:tavLst>
                                        <p:tav tm="0">
                                          <p:val>
                                            <p:strVal val="ppt_y"/>
                                          </p:val>
                                        </p:tav>
                                        <p:tav tm="100000">
                                          <p:val>
                                            <p:strVal val="1+ppt_h/2"/>
                                          </p:val>
                                        </p:tav>
                                      </p:tavLst>
                                    </p:anim>
                                    <p:set>
                                      <p:cBhvr>
                                        <p:cTn id="56" dur="1" fill="hold">
                                          <p:stCondLst>
                                            <p:cond delay="4999"/>
                                          </p:stCondLst>
                                        </p:cTn>
                                        <p:tgtEl>
                                          <p:spTgt spid="3"/>
                                        </p:tgtEl>
                                        <p:attrNameLst>
                                          <p:attrName>style.visibility</p:attrName>
                                        </p:attrNameLst>
                                      </p:cBhvr>
                                      <p:to>
                                        <p:strVal val="hidden"/>
                                      </p:to>
                                    </p:set>
                                  </p:childTnLst>
                                </p:cTn>
                              </p:par>
                              <p:par>
                                <p:cTn id="57" presetID="1" presetClass="entr" presetSubtype="0" fill="hold" nodeType="withEffect">
                                  <p:stCondLst>
                                    <p:cond delay="200"/>
                                  </p:stCondLst>
                                  <p:childTnLst>
                                    <p:set>
                                      <p:cBhvr>
                                        <p:cTn id="58" dur="1" fill="hold">
                                          <p:stCondLst>
                                            <p:cond delay="0"/>
                                          </p:stCondLst>
                                        </p:cTn>
                                        <p:tgtEl>
                                          <p:spTgt spid="6185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xit" presetSubtype="8" fill="hold" nodeType="clickEffect">
                                  <p:stCondLst>
                                    <p:cond delay="0"/>
                                  </p:stCondLst>
                                  <p:childTnLst>
                                    <p:animEffect transition="out" filter="wipe(left)">
                                      <p:cBhvr>
                                        <p:cTn id="62" dur="500"/>
                                        <p:tgtEl>
                                          <p:spTgt spid="618524"/>
                                        </p:tgtEl>
                                      </p:cBhvr>
                                    </p:animEffect>
                                    <p:set>
                                      <p:cBhvr>
                                        <p:cTn id="63" dur="1" fill="hold">
                                          <p:stCondLst>
                                            <p:cond delay="499"/>
                                          </p:stCondLst>
                                        </p:cTn>
                                        <p:tgtEl>
                                          <p:spTgt spid="61852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618524"/>
                                        </p:tgtEl>
                                        <p:attrNameLst>
                                          <p:attrName>style.visibility</p:attrName>
                                        </p:attrNameLst>
                                      </p:cBhvr>
                                      <p:to>
                                        <p:strVal val="visible"/>
                                      </p:to>
                                    </p:set>
                                    <p:animEffect transition="in" filter="wipe(left)">
                                      <p:cBhvr>
                                        <p:cTn id="68" dur="500"/>
                                        <p:tgtEl>
                                          <p:spTgt spid="618524"/>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18506"/>
                                        </p:tgtEl>
                                        <p:attrNameLst>
                                          <p:attrName>style.visibility</p:attrName>
                                        </p:attrNameLst>
                                      </p:cBhvr>
                                      <p:to>
                                        <p:strVal val="visible"/>
                                      </p:to>
                                    </p:set>
                                    <p:animEffect transition="in" filter="fade">
                                      <p:cBhvr>
                                        <p:cTn id="73" dur="1000"/>
                                        <p:tgtEl>
                                          <p:spTgt spid="618506"/>
                                        </p:tgtEl>
                                      </p:cBhvr>
                                    </p:animEffect>
                                    <p:anim calcmode="lin" valueType="num">
                                      <p:cBhvr>
                                        <p:cTn id="74" dur="1000" fill="hold"/>
                                        <p:tgtEl>
                                          <p:spTgt spid="618506"/>
                                        </p:tgtEl>
                                        <p:attrNameLst>
                                          <p:attrName>ppt_x</p:attrName>
                                        </p:attrNameLst>
                                      </p:cBhvr>
                                      <p:tavLst>
                                        <p:tav tm="0">
                                          <p:val>
                                            <p:strVal val="#ppt_x"/>
                                          </p:val>
                                        </p:tav>
                                        <p:tav tm="100000">
                                          <p:val>
                                            <p:strVal val="#ppt_x"/>
                                          </p:val>
                                        </p:tav>
                                      </p:tavLst>
                                    </p:anim>
                                    <p:anim calcmode="lin" valueType="num">
                                      <p:cBhvr>
                                        <p:cTn id="75" dur="1000" fill="hold"/>
                                        <p:tgtEl>
                                          <p:spTgt spid="618506"/>
                                        </p:tgtEl>
                                        <p:attrNameLst>
                                          <p:attrName>ppt_y</p:attrName>
                                        </p:attrNameLst>
                                      </p:cBhvr>
                                      <p:tavLst>
                                        <p:tav tm="0">
                                          <p:val>
                                            <p:strVal val="#ppt_y+.1"/>
                                          </p:val>
                                        </p:tav>
                                        <p:tav tm="100000">
                                          <p:val>
                                            <p:strVal val="#ppt_y"/>
                                          </p:val>
                                        </p:tav>
                                      </p:tavLst>
                                    </p:anim>
                                  </p:childTnLst>
                                </p:cTn>
                              </p:par>
                              <p:par>
                                <p:cTn id="76" presetID="1" presetClass="exit" presetSubtype="0" fill="hold" nodeType="withEffect">
                                  <p:stCondLst>
                                    <p:cond delay="100"/>
                                  </p:stCondLst>
                                  <p:childTnLst>
                                    <p:set>
                                      <p:cBhvr>
                                        <p:cTn id="77" dur="1" fill="hold">
                                          <p:stCondLst>
                                            <p:cond delay="0"/>
                                          </p:stCondLst>
                                        </p:cTn>
                                        <p:tgtEl>
                                          <p:spTgt spid="6185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04" grpId="0" build="p"/>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20803</TotalTime>
  <Words>2759</Words>
  <Application>Microsoft Macintosh PowerPoint</Application>
  <PresentationFormat>On-screen Show (4:3)</PresentationFormat>
  <Paragraphs>322</Paragraphs>
  <Slides>25</Slides>
  <Notes>25</Notes>
  <HiddenSlides>0</HiddenSlides>
  <MMClips>0</MMClips>
  <ScaleCrop>false</ScaleCrop>
  <HeadingPairs>
    <vt:vector size="4" baseType="variant">
      <vt:variant>
        <vt:lpstr>Design Template</vt:lpstr>
      </vt:variant>
      <vt:variant>
        <vt:i4>4</vt:i4>
      </vt:variant>
      <vt:variant>
        <vt:lpstr>Slide Titles</vt:lpstr>
      </vt:variant>
      <vt:variant>
        <vt:i4>25</vt:i4>
      </vt:variant>
    </vt:vector>
  </HeadingPairs>
  <TitlesOfParts>
    <vt:vector size="29" baseType="lpstr">
      <vt:lpstr>Blank Presentation</vt:lpstr>
      <vt:lpstr>1_Blank Presentation</vt:lpstr>
      <vt:lpstr>2_Blank Presentation</vt:lpstr>
      <vt:lpstr>3_Blank Presentation</vt:lpstr>
      <vt:lpstr>Collections</vt:lpstr>
      <vt:lpstr>The Collection Classes</vt:lpstr>
      <vt:lpstr>ADTs as Software Tools</vt:lpstr>
      <vt:lpstr>Template Classes</vt:lpstr>
      <vt:lpstr>Constructors for the Vector&lt;type&gt; Class</vt:lpstr>
      <vt:lpstr>Methods in the Vector&lt;type&gt; Class</vt:lpstr>
      <vt:lpstr>The readEntireFile Function</vt:lpstr>
      <vt:lpstr>Methods in the Grid&lt;type&gt; Class</vt:lpstr>
      <vt:lpstr>The Stack Metaphor</vt:lpstr>
      <vt:lpstr>Methods in the Stack&lt;type&gt; Class</vt:lpstr>
      <vt:lpstr>Exercise: Stack Processing</vt:lpstr>
      <vt:lpstr>Methods in the Queue&lt;type&gt; Class</vt:lpstr>
      <vt:lpstr>Comparing Stacks and Queues</vt:lpstr>
      <vt:lpstr>Methods in the Map Classes</vt:lpstr>
      <vt:lpstr>Using Maps in an Application</vt:lpstr>
      <vt:lpstr>Sample Program: Symbol Tables</vt:lpstr>
      <vt:lpstr>Symbol Table Sample Run</vt:lpstr>
      <vt:lpstr>The foreach Statement</vt:lpstr>
      <vt:lpstr>Methods in the Set&lt;type&gt; Class</vt:lpstr>
      <vt:lpstr>Methods in the Lexicon Class</vt:lpstr>
      <vt:lpstr>Why Do Both Lexicon and Set Exist?</vt:lpstr>
      <vt:lpstr>Iterator Order</vt:lpstr>
      <vt:lpstr>Exercise: Finding Anagrams</vt:lpstr>
      <vt:lpstr>Exercise: Finding “S” Hooks</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111</cp:revision>
  <dcterms:created xsi:type="dcterms:W3CDTF">2014-07-01T17:01:39Z</dcterms:created>
  <dcterms:modified xsi:type="dcterms:W3CDTF">2014-07-01T17:27:01Z</dcterms:modified>
</cp:coreProperties>
</file>